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0" r:id="rId2"/>
    <p:sldId id="283" r:id="rId3"/>
    <p:sldId id="882" r:id="rId4"/>
    <p:sldId id="883" r:id="rId5"/>
    <p:sldId id="884" r:id="rId6"/>
    <p:sldId id="885" r:id="rId7"/>
    <p:sldId id="868" r:id="rId8"/>
    <p:sldId id="870" r:id="rId9"/>
    <p:sldId id="861" r:id="rId10"/>
    <p:sldId id="271" r:id="rId11"/>
    <p:sldId id="267" r:id="rId12"/>
    <p:sldId id="856" r:id="rId13"/>
    <p:sldId id="858" r:id="rId14"/>
    <p:sldId id="857" r:id="rId15"/>
    <p:sldId id="292" r:id="rId16"/>
    <p:sldId id="859" r:id="rId17"/>
    <p:sldId id="297" r:id="rId18"/>
    <p:sldId id="288" r:id="rId19"/>
    <p:sldId id="875" r:id="rId20"/>
    <p:sldId id="86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556"/>
    <a:srgbClr val="5F899D"/>
    <a:srgbClr val="D9D9D9"/>
    <a:srgbClr val="F57E5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89" autoAdjust="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16B363D-7DE2-40A3-9C96-CC10CBE919AD}">
      <dgm:prSet phldrT="[文本]" custT="1"/>
      <dgm:spPr/>
      <dgm:t>
        <a:bodyPr/>
        <a:lstStyle/>
        <a:p>
          <a:r>
            <a:rPr lang="zh-CN" altLang="en-US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后台分析</a:t>
          </a:r>
        </a:p>
      </dgm:t>
    </dgm:pt>
    <dgm:pt modelId="{D5F1B81C-4A8B-4E2D-B3E2-DB5FC716D498}" type="parTrans" cxnId="{F4A6FF6E-22B6-48B0-A2BD-9E0E4C59AA70}">
      <dgm:prSet/>
      <dgm:spPr/>
      <dgm:t>
        <a:bodyPr/>
        <a:lstStyle/>
        <a:p>
          <a:endParaRPr lang="zh-CN" altLang="en-US"/>
        </a:p>
      </dgm:t>
    </dgm:pt>
    <dgm:pt modelId="{A85118B4-1709-4DC2-9619-50E85F88784C}" type="sibTrans" cxnId="{F4A6FF6E-22B6-48B0-A2BD-9E0E4C59AA70}">
      <dgm:prSet/>
      <dgm:spPr/>
      <dgm:t>
        <a:bodyPr/>
        <a:lstStyle/>
        <a:p>
          <a:endParaRPr lang="zh-CN" altLang="en-US"/>
        </a:p>
      </dgm:t>
    </dgm:pt>
    <dgm:pt modelId="{44E9AA56-A9DE-42D1-BFEF-7A6ED3C8675D}">
      <dgm:prSet phldrT="[文本]" custT="1"/>
      <dgm:spPr/>
      <dgm:t>
        <a:bodyPr/>
        <a:lstStyle/>
        <a:p>
          <a:r>
            <a:rPr lang="zh-CN" altLang="en-US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数据支撑</a:t>
          </a:r>
        </a:p>
      </dgm:t>
    </dgm:pt>
    <dgm:pt modelId="{E51FD1F9-DC5C-43D5-8ED8-4D831A2DB257}" type="parTrans" cxnId="{A9E6A80F-990A-46D5-9B64-4A8964117F56}">
      <dgm:prSet/>
      <dgm:spPr/>
      <dgm:t>
        <a:bodyPr/>
        <a:lstStyle/>
        <a:p>
          <a:endParaRPr lang="zh-CN" altLang="en-US"/>
        </a:p>
      </dgm:t>
    </dgm:pt>
    <dgm:pt modelId="{67DD276F-7B3C-469B-9908-700F22D82ADF}" type="sibTrans" cxnId="{A9E6A80F-990A-46D5-9B64-4A8964117F56}">
      <dgm:prSet/>
      <dgm:spPr/>
      <dgm:t>
        <a:bodyPr/>
        <a:lstStyle/>
        <a:p>
          <a:endParaRPr lang="zh-CN" altLang="en-US"/>
        </a:p>
      </dgm:t>
    </dgm:pt>
    <dgm:pt modelId="{A22092BF-2C06-4CA0-8863-9E26958E48D6}">
      <dgm:prSet phldrT="[文本]" custT="1"/>
      <dgm:spPr/>
      <dgm:t>
        <a:bodyPr/>
        <a:lstStyle/>
        <a:p>
          <a:r>
            <a:rPr lang="zh-CN" altLang="en-US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可视化呈现</a:t>
          </a:r>
        </a:p>
      </dgm:t>
    </dgm:pt>
    <dgm:pt modelId="{1EE4528D-5D31-4590-BA41-1BB569F51A78}" type="parTrans" cxnId="{BC2E75B3-D37D-4BB2-BD17-6C07D51DAAED}">
      <dgm:prSet/>
      <dgm:spPr/>
      <dgm:t>
        <a:bodyPr/>
        <a:lstStyle/>
        <a:p>
          <a:endParaRPr lang="zh-CN" altLang="en-US"/>
        </a:p>
      </dgm:t>
    </dgm:pt>
    <dgm:pt modelId="{7447B2D1-2AC8-4101-BABE-F622C936C4F4}" type="sibTrans" cxnId="{BC2E75B3-D37D-4BB2-BD17-6C07D51DAAED}">
      <dgm:prSet/>
      <dgm:spPr/>
      <dgm:t>
        <a:bodyPr/>
        <a:lstStyle/>
        <a:p>
          <a:endParaRPr lang="zh-CN" altLang="en-US"/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483BDB67-6E8A-42E6-BEEF-49A5137E68F9}" type="pres">
      <dgm:prSet presAssocID="{44E9AA56-A9DE-42D1-BFEF-7A6ED3C8675D}" presName="parTxOnly" presStyleLbl="node1" presStyleIdx="0" presStyleCnt="3" custLinFactNeighborX="-821" custLinFactNeighborY="-2540">
        <dgm:presLayoutVars>
          <dgm:chMax val="0"/>
          <dgm:chPref val="0"/>
          <dgm:bulletEnabled val="1"/>
        </dgm:presLayoutVars>
      </dgm:prSet>
      <dgm:spPr/>
    </dgm:pt>
    <dgm:pt modelId="{6B6C880A-D403-49BE-81AA-164B81DFBA8D}" type="pres">
      <dgm:prSet presAssocID="{67DD276F-7B3C-469B-9908-700F22D82ADF}" presName="parTxOnlySpace" presStyleCnt="0"/>
      <dgm:spPr/>
    </dgm:pt>
    <dgm:pt modelId="{57A675AB-4AFD-4732-9641-B4B40732A229}" type="pres">
      <dgm:prSet presAssocID="{816B363D-7DE2-40A3-9C96-CC10CBE919AD}" presName="parTxOnly" presStyleLbl="node1" presStyleIdx="1" presStyleCnt="3" custLinFactNeighborX="-821" custLinFactNeighborY="-2540">
        <dgm:presLayoutVars>
          <dgm:chMax val="0"/>
          <dgm:chPref val="0"/>
          <dgm:bulletEnabled val="1"/>
        </dgm:presLayoutVars>
      </dgm:prSet>
      <dgm:spPr/>
    </dgm:pt>
    <dgm:pt modelId="{5688EE76-422F-4F6D-9F65-5B6370303715}" type="pres">
      <dgm:prSet presAssocID="{A85118B4-1709-4DC2-9619-50E85F88784C}" presName="parTxOnlySpace" presStyleCnt="0"/>
      <dgm:spPr/>
    </dgm:pt>
    <dgm:pt modelId="{74E3E4DF-9528-4652-A9DC-583EE924C51D}" type="pres">
      <dgm:prSet presAssocID="{A22092BF-2C06-4CA0-8863-9E26958E48D6}" presName="parTxOnly" presStyleLbl="node1" presStyleIdx="2" presStyleCnt="3" custLinFactNeighborX="-821" custLinFactNeighborY="-2540">
        <dgm:presLayoutVars>
          <dgm:chMax val="0"/>
          <dgm:chPref val="0"/>
          <dgm:bulletEnabled val="1"/>
        </dgm:presLayoutVars>
      </dgm:prSet>
      <dgm:spPr/>
    </dgm:pt>
  </dgm:ptLst>
  <dgm:cxnLst>
    <dgm:cxn modelId="{A9E6A80F-990A-46D5-9B64-4A8964117F56}" srcId="{6CF04172-05E6-49B1-AC5E-A99A53696A99}" destId="{44E9AA56-A9DE-42D1-BFEF-7A6ED3C8675D}" srcOrd="0" destOrd="0" parTransId="{E51FD1F9-DC5C-43D5-8ED8-4D831A2DB257}" sibTransId="{67DD276F-7B3C-469B-9908-700F22D82ADF}"/>
    <dgm:cxn modelId="{D8AB2F4C-034D-4CD1-A1C6-461921247B91}" type="presOf" srcId="{816B363D-7DE2-40A3-9C96-CC10CBE919AD}" destId="{57A675AB-4AFD-4732-9641-B4B40732A229}" srcOrd="0" destOrd="0" presId="urn:microsoft.com/office/officeart/2005/8/layout/chevron1"/>
    <dgm:cxn modelId="{DE33484C-536B-48AB-A39E-3DF37DE66B8C}" type="presOf" srcId="{6CF04172-05E6-49B1-AC5E-A99A53696A99}" destId="{7D7A13F9-B2FD-4181-B65E-785C124EE16C}" srcOrd="0" destOrd="0" presId="urn:microsoft.com/office/officeart/2005/8/layout/chevron1"/>
    <dgm:cxn modelId="{F4A6FF6E-22B6-48B0-A2BD-9E0E4C59AA70}" srcId="{6CF04172-05E6-49B1-AC5E-A99A53696A99}" destId="{816B363D-7DE2-40A3-9C96-CC10CBE919AD}" srcOrd="1" destOrd="0" parTransId="{D5F1B81C-4A8B-4E2D-B3E2-DB5FC716D498}" sibTransId="{A85118B4-1709-4DC2-9619-50E85F88784C}"/>
    <dgm:cxn modelId="{E1AA2F7A-BAF0-4DB3-91D6-575E2ECDCAD7}" type="presOf" srcId="{A22092BF-2C06-4CA0-8863-9E26958E48D6}" destId="{74E3E4DF-9528-4652-A9DC-583EE924C51D}" srcOrd="0" destOrd="0" presId="urn:microsoft.com/office/officeart/2005/8/layout/chevron1"/>
    <dgm:cxn modelId="{BC2E75B3-D37D-4BB2-BD17-6C07D51DAAED}" srcId="{6CF04172-05E6-49B1-AC5E-A99A53696A99}" destId="{A22092BF-2C06-4CA0-8863-9E26958E48D6}" srcOrd="2" destOrd="0" parTransId="{1EE4528D-5D31-4590-BA41-1BB569F51A78}" sibTransId="{7447B2D1-2AC8-4101-BABE-F622C936C4F4}"/>
    <dgm:cxn modelId="{4E9B33BA-858C-4955-AF6F-0F3E3BF23E5B}" type="presOf" srcId="{44E9AA56-A9DE-42D1-BFEF-7A6ED3C8675D}" destId="{483BDB67-6E8A-42E6-BEEF-49A5137E68F9}" srcOrd="0" destOrd="0" presId="urn:microsoft.com/office/officeart/2005/8/layout/chevron1"/>
    <dgm:cxn modelId="{F432BB58-6E16-48BB-8A4A-AE31B5B48248}" type="presParOf" srcId="{7D7A13F9-B2FD-4181-B65E-785C124EE16C}" destId="{483BDB67-6E8A-42E6-BEEF-49A5137E68F9}" srcOrd="0" destOrd="0" presId="urn:microsoft.com/office/officeart/2005/8/layout/chevron1"/>
    <dgm:cxn modelId="{6E208A8C-D072-4FFF-A203-827CF3B13869}" type="presParOf" srcId="{7D7A13F9-B2FD-4181-B65E-785C124EE16C}" destId="{6B6C880A-D403-49BE-81AA-164B81DFBA8D}" srcOrd="1" destOrd="0" presId="urn:microsoft.com/office/officeart/2005/8/layout/chevron1"/>
    <dgm:cxn modelId="{6AC0083E-B248-4F0B-91A7-1E513F41D431}" type="presParOf" srcId="{7D7A13F9-B2FD-4181-B65E-785C124EE16C}" destId="{57A675AB-4AFD-4732-9641-B4B40732A229}" srcOrd="2" destOrd="0" presId="urn:microsoft.com/office/officeart/2005/8/layout/chevron1"/>
    <dgm:cxn modelId="{F10168A8-E143-4EDE-803B-1D9B3A78F35A}" type="presParOf" srcId="{7D7A13F9-B2FD-4181-B65E-785C124EE16C}" destId="{5688EE76-422F-4F6D-9F65-5B6370303715}" srcOrd="3" destOrd="0" presId="urn:microsoft.com/office/officeart/2005/8/layout/chevron1"/>
    <dgm:cxn modelId="{7888DA69-F819-4F9D-8CC2-8FB51FFE8178}" type="presParOf" srcId="{7D7A13F9-B2FD-4181-B65E-785C124EE16C}" destId="{74E3E4DF-9528-4652-A9DC-583EE924C51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5CCDC3-6F20-4622-91D4-737DF064AF1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6BE8317-A888-41E3-B130-CF548215AA9B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目标市场</a:t>
          </a:r>
        </a:p>
      </dgm:t>
    </dgm:pt>
    <dgm:pt modelId="{6E2D0AB3-25DC-41D7-BAEA-4EAB923E8C72}" type="parTrans" cxnId="{464CF914-4F81-44D8-A730-A1721247E832}">
      <dgm:prSet/>
      <dgm:spPr/>
      <dgm:t>
        <a:bodyPr/>
        <a:lstStyle/>
        <a:p>
          <a:endParaRPr lang="zh-CN" altLang="en-US"/>
        </a:p>
      </dgm:t>
    </dgm:pt>
    <dgm:pt modelId="{F37DBF9E-A456-4BA4-BD3E-9E740D925397}" type="sibTrans" cxnId="{464CF914-4F81-44D8-A730-A1721247E832}">
      <dgm:prSet/>
      <dgm:spPr/>
      <dgm:t>
        <a:bodyPr/>
        <a:lstStyle/>
        <a:p>
          <a:endParaRPr lang="zh-CN" altLang="en-US"/>
        </a:p>
      </dgm:t>
    </dgm:pt>
    <dgm:pt modelId="{F1C472DA-571B-4515-BA82-F0C7783D78A5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主要目标</a:t>
          </a:r>
        </a:p>
      </dgm:t>
    </dgm:pt>
    <dgm:pt modelId="{9DB8DBCE-602C-4EE9-84B2-8754EB82E2F5}" type="parTrans" cxnId="{D1733AB7-8D5F-4EFE-A099-6FE570068511}">
      <dgm:prSet/>
      <dgm:spPr/>
      <dgm:t>
        <a:bodyPr/>
        <a:lstStyle/>
        <a:p>
          <a:endParaRPr lang="zh-CN" altLang="en-US"/>
        </a:p>
      </dgm:t>
    </dgm:pt>
    <dgm:pt modelId="{A84BA43A-54BC-4B17-BCA7-896D52BE2FC1}" type="sibTrans" cxnId="{D1733AB7-8D5F-4EFE-A099-6FE570068511}">
      <dgm:prSet/>
      <dgm:spPr/>
      <dgm:t>
        <a:bodyPr/>
        <a:lstStyle/>
        <a:p>
          <a:endParaRPr lang="zh-CN" altLang="en-US"/>
        </a:p>
      </dgm:t>
    </dgm:pt>
    <dgm:pt modelId="{90AD7115-4D89-43FA-870D-06E9EB0C1627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发布时间</a:t>
          </a:r>
        </a:p>
      </dgm:t>
    </dgm:pt>
    <dgm:pt modelId="{64A53E4B-77D3-494E-9362-B0B5E55591E5}" type="parTrans" cxnId="{C6D82B0E-D5B8-4BD3-8135-140FE99FF037}">
      <dgm:prSet/>
      <dgm:spPr/>
      <dgm:t>
        <a:bodyPr/>
        <a:lstStyle/>
        <a:p>
          <a:endParaRPr lang="zh-CN" altLang="en-US"/>
        </a:p>
      </dgm:t>
    </dgm:pt>
    <dgm:pt modelId="{6717802C-9501-4A7C-92D6-C000D5DC1F84}" type="sibTrans" cxnId="{C6D82B0E-D5B8-4BD3-8135-140FE99FF037}">
      <dgm:prSet/>
      <dgm:spPr/>
      <dgm:t>
        <a:bodyPr/>
        <a:lstStyle/>
        <a:p>
          <a:endParaRPr lang="zh-CN" altLang="en-US"/>
        </a:p>
      </dgm:t>
    </dgm:pt>
    <dgm:pt modelId="{E3F22139-6AEF-47E2-AC6C-87475B0ECB58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目标区域：全球山石安全产品客户</a:t>
          </a:r>
        </a:p>
      </dgm:t>
    </dgm:pt>
    <dgm:pt modelId="{6CAF31D4-C153-4E6C-87BF-D45E9560B1C2}" type="parTrans" cxnId="{23347FF0-DA45-4634-8E4E-6901A9B167B5}">
      <dgm:prSet/>
      <dgm:spPr/>
      <dgm:t>
        <a:bodyPr/>
        <a:lstStyle/>
        <a:p>
          <a:endParaRPr lang="zh-CN" altLang="en-US"/>
        </a:p>
      </dgm:t>
    </dgm:pt>
    <dgm:pt modelId="{B25A743D-FFFC-462B-83E5-E600829A80EA}" type="sibTrans" cxnId="{23347FF0-DA45-4634-8E4E-6901A9B167B5}">
      <dgm:prSet/>
      <dgm:spPr/>
      <dgm:t>
        <a:bodyPr/>
        <a:lstStyle/>
        <a:p>
          <a:endParaRPr lang="zh-CN" altLang="en-US"/>
        </a:p>
      </dgm:t>
    </dgm:pt>
    <dgm:pt modelId="{F706D1E9-9B3F-40B4-83A7-D7D1276E128E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的主要能力，满足部署多类型、多台山石安全产品客户的集中管理及审计需求。</a:t>
          </a:r>
        </a:p>
      </dgm:t>
    </dgm:pt>
    <dgm:pt modelId="{4E014A10-6A2A-45D7-AAE6-A195171E81CF}" type="parTrans" cxnId="{9049922A-1548-4EB8-9102-0E525543D28E}">
      <dgm:prSet/>
      <dgm:spPr/>
      <dgm:t>
        <a:bodyPr/>
        <a:lstStyle/>
        <a:p>
          <a:endParaRPr lang="zh-CN" altLang="en-US"/>
        </a:p>
      </dgm:t>
    </dgm:pt>
    <dgm:pt modelId="{D27793EC-A96A-48F5-9001-2C062B17AA4C}" type="sibTrans" cxnId="{9049922A-1548-4EB8-9102-0E525543D28E}">
      <dgm:prSet/>
      <dgm:spPr/>
      <dgm:t>
        <a:bodyPr/>
        <a:lstStyle/>
        <a:p>
          <a:endParaRPr lang="zh-CN" altLang="en-US"/>
        </a:p>
      </dgm:t>
    </dgm:pt>
    <dgm:pt modelId="{B53F4589-66DE-4512-8D89-9505574AFA1B}">
      <dgm:prSet/>
      <dgm:spPr/>
      <dgm:t>
        <a:bodyPr/>
        <a:lstStyle/>
        <a:p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期望发布时间</a:t>
          </a:r>
          <a:r>
            <a: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2018</a:t>
          </a:r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年</a:t>
          </a:r>
          <a:r>
            <a: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12</a:t>
          </a:r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月底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5588F5-621D-41FB-96BF-5AFA62D53750}" type="parTrans" cxnId="{137D4C28-F531-4756-9E18-4DFA0D6B5A68}">
      <dgm:prSet/>
      <dgm:spPr/>
      <dgm:t>
        <a:bodyPr/>
        <a:lstStyle/>
        <a:p>
          <a:endParaRPr lang="zh-CN" altLang="en-US"/>
        </a:p>
      </dgm:t>
    </dgm:pt>
    <dgm:pt modelId="{D7B1428E-0127-4993-A84C-D63B4E38DF0B}" type="sibTrans" cxnId="{137D4C28-F531-4756-9E18-4DFA0D6B5A68}">
      <dgm:prSet/>
      <dgm:spPr/>
      <dgm:t>
        <a:bodyPr/>
        <a:lstStyle/>
        <a:p>
          <a:endParaRPr lang="zh-CN" altLang="en-US"/>
        </a:p>
      </dgm:t>
    </dgm:pt>
    <dgm:pt modelId="{5F431F5A-545E-4AE2-95BF-7FDE393581E0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目标客户：部署山石安全产品的政府、金融、教育、大型企业的行业客户</a:t>
          </a:r>
        </a:p>
      </dgm:t>
    </dgm:pt>
    <dgm:pt modelId="{4A703D66-A82A-4FA4-8A0D-30C33CBEBE6C}" type="parTrans" cxnId="{0B2255A1-36EC-4CE9-BF39-B9D7EA1CD089}">
      <dgm:prSet/>
      <dgm:spPr/>
      <dgm:t>
        <a:bodyPr/>
        <a:lstStyle/>
        <a:p>
          <a:endParaRPr lang="zh-CN" altLang="en-US"/>
        </a:p>
      </dgm:t>
    </dgm:pt>
    <dgm:pt modelId="{96ABED72-4FF3-44A1-B2BA-B8DBB08DA03C}" type="sibTrans" cxnId="{0B2255A1-36EC-4CE9-BF39-B9D7EA1CD089}">
      <dgm:prSet/>
      <dgm:spPr/>
      <dgm:t>
        <a:bodyPr/>
        <a:lstStyle/>
        <a:p>
          <a:endParaRPr lang="zh-CN" altLang="en-US"/>
        </a:p>
      </dgm:t>
    </dgm:pt>
    <dgm:pt modelId="{5599C11D-70E3-4E8D-B458-7BEF94172D5D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配合产品销售，挖掘潜在的市场空间，应对友商方案型项目的竞争压力。</a:t>
          </a:r>
        </a:p>
      </dgm:t>
    </dgm:pt>
    <dgm:pt modelId="{CC29E8A8-0370-4318-8C7C-7656C6333349}" type="parTrans" cxnId="{E2BEB99E-6B87-4B39-857D-ECF593218E10}">
      <dgm:prSet/>
      <dgm:spPr/>
      <dgm:t>
        <a:bodyPr/>
        <a:lstStyle/>
        <a:p>
          <a:endParaRPr lang="zh-CN" altLang="en-US"/>
        </a:p>
      </dgm:t>
    </dgm:pt>
    <dgm:pt modelId="{DA0E9437-49A1-4833-889A-97315402E303}" type="sibTrans" cxnId="{E2BEB99E-6B87-4B39-857D-ECF593218E10}">
      <dgm:prSet/>
      <dgm:spPr/>
      <dgm:t>
        <a:bodyPr/>
        <a:lstStyle/>
        <a:p>
          <a:endParaRPr lang="zh-CN" altLang="en-US"/>
        </a:p>
      </dgm:t>
    </dgm:pt>
    <dgm:pt modelId="{70F324B8-0E56-4983-A931-83349BA16971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提供综合关联分析及全局态势感知的解决方案。</a:t>
          </a:r>
        </a:p>
      </dgm:t>
    </dgm:pt>
    <dgm:pt modelId="{BEAC2029-5315-49AB-A5BD-5EF3C3DAC8C8}" type="parTrans" cxnId="{785E26CE-F41D-4F29-89A2-AFCDA4A66BD7}">
      <dgm:prSet/>
      <dgm:spPr/>
      <dgm:t>
        <a:bodyPr/>
        <a:lstStyle/>
        <a:p>
          <a:endParaRPr lang="zh-CN" altLang="en-US"/>
        </a:p>
      </dgm:t>
    </dgm:pt>
    <dgm:pt modelId="{2CDDA0BF-B8F7-4E4E-939C-AC21C6F97244}" type="sibTrans" cxnId="{785E26CE-F41D-4F29-89A2-AFCDA4A66BD7}">
      <dgm:prSet/>
      <dgm:spPr/>
      <dgm:t>
        <a:bodyPr/>
        <a:lstStyle/>
        <a:p>
          <a:endParaRPr lang="zh-CN" altLang="en-US"/>
        </a:p>
      </dgm:t>
    </dgm:pt>
    <dgm:pt modelId="{B52F15EA-59C0-42FD-88FA-A737AECED075}" type="pres">
      <dgm:prSet presAssocID="{D15CCDC3-6F20-4622-91D4-737DF064AF1E}" presName="linear" presStyleCnt="0">
        <dgm:presLayoutVars>
          <dgm:dir/>
          <dgm:animLvl val="lvl"/>
          <dgm:resizeHandles val="exact"/>
        </dgm:presLayoutVars>
      </dgm:prSet>
      <dgm:spPr/>
    </dgm:pt>
    <dgm:pt modelId="{31CBAD3C-CDDA-4675-A5C6-48F38905C8B6}" type="pres">
      <dgm:prSet presAssocID="{16BE8317-A888-41E3-B130-CF548215AA9B}" presName="parentLin" presStyleCnt="0"/>
      <dgm:spPr/>
    </dgm:pt>
    <dgm:pt modelId="{1EC00C64-BCC8-432F-9637-C594A488754A}" type="pres">
      <dgm:prSet presAssocID="{16BE8317-A888-41E3-B130-CF548215AA9B}" presName="parentLeftMargin" presStyleLbl="node1" presStyleIdx="0" presStyleCnt="3"/>
      <dgm:spPr/>
    </dgm:pt>
    <dgm:pt modelId="{30C81A47-0B4F-457F-8978-4FA39AF5679F}" type="pres">
      <dgm:prSet presAssocID="{16BE8317-A888-41E3-B130-CF548215AA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1158BC6-C884-4ABD-A5F1-772BF0BD5A59}" type="pres">
      <dgm:prSet presAssocID="{16BE8317-A888-41E3-B130-CF548215AA9B}" presName="negativeSpace" presStyleCnt="0"/>
      <dgm:spPr/>
    </dgm:pt>
    <dgm:pt modelId="{08981AC1-5271-4C66-B97D-CF93261E0DB7}" type="pres">
      <dgm:prSet presAssocID="{16BE8317-A888-41E3-B130-CF548215AA9B}" presName="childText" presStyleLbl="conFgAcc1" presStyleIdx="0" presStyleCnt="3">
        <dgm:presLayoutVars>
          <dgm:bulletEnabled val="1"/>
        </dgm:presLayoutVars>
      </dgm:prSet>
      <dgm:spPr/>
    </dgm:pt>
    <dgm:pt modelId="{59C85770-78EE-466A-949D-9AC17C020F34}" type="pres">
      <dgm:prSet presAssocID="{F37DBF9E-A456-4BA4-BD3E-9E740D925397}" presName="spaceBetweenRectangles" presStyleCnt="0"/>
      <dgm:spPr/>
    </dgm:pt>
    <dgm:pt modelId="{5805AFF5-9F09-4753-B300-88BC80BBEA68}" type="pres">
      <dgm:prSet presAssocID="{F1C472DA-571B-4515-BA82-F0C7783D78A5}" presName="parentLin" presStyleCnt="0"/>
      <dgm:spPr/>
    </dgm:pt>
    <dgm:pt modelId="{CD7ED09C-BCBB-43B0-8B49-C2F070C81588}" type="pres">
      <dgm:prSet presAssocID="{F1C472DA-571B-4515-BA82-F0C7783D78A5}" presName="parentLeftMargin" presStyleLbl="node1" presStyleIdx="0" presStyleCnt="3"/>
      <dgm:spPr/>
    </dgm:pt>
    <dgm:pt modelId="{093704D9-45A1-42DC-9605-F11A874C0F6F}" type="pres">
      <dgm:prSet presAssocID="{F1C472DA-571B-4515-BA82-F0C7783D78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D0B8924-C58B-4A3B-89D0-EA3BD8CF7014}" type="pres">
      <dgm:prSet presAssocID="{F1C472DA-571B-4515-BA82-F0C7783D78A5}" presName="negativeSpace" presStyleCnt="0"/>
      <dgm:spPr/>
    </dgm:pt>
    <dgm:pt modelId="{EFAFE359-9BF1-46C3-80B2-F041F1291216}" type="pres">
      <dgm:prSet presAssocID="{F1C472DA-571B-4515-BA82-F0C7783D78A5}" presName="childText" presStyleLbl="conFgAcc1" presStyleIdx="1" presStyleCnt="3">
        <dgm:presLayoutVars>
          <dgm:bulletEnabled val="1"/>
        </dgm:presLayoutVars>
      </dgm:prSet>
      <dgm:spPr/>
    </dgm:pt>
    <dgm:pt modelId="{CF197D13-6CEC-41F6-AAD8-D898183F627B}" type="pres">
      <dgm:prSet presAssocID="{A84BA43A-54BC-4B17-BCA7-896D52BE2FC1}" presName="spaceBetweenRectangles" presStyleCnt="0"/>
      <dgm:spPr/>
    </dgm:pt>
    <dgm:pt modelId="{7E8CC1F0-16BD-4689-9DBA-E12F494F4550}" type="pres">
      <dgm:prSet presAssocID="{90AD7115-4D89-43FA-870D-06E9EB0C1627}" presName="parentLin" presStyleCnt="0"/>
      <dgm:spPr/>
    </dgm:pt>
    <dgm:pt modelId="{D8DB994A-C347-40CB-BE03-B231F0CF7635}" type="pres">
      <dgm:prSet presAssocID="{90AD7115-4D89-43FA-870D-06E9EB0C1627}" presName="parentLeftMargin" presStyleLbl="node1" presStyleIdx="1" presStyleCnt="3"/>
      <dgm:spPr/>
    </dgm:pt>
    <dgm:pt modelId="{AA3D8B08-8CFE-4F47-B4CE-8EABA27204B3}" type="pres">
      <dgm:prSet presAssocID="{90AD7115-4D89-43FA-870D-06E9EB0C16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BA911B5-642F-4D93-B702-8650AC518352}" type="pres">
      <dgm:prSet presAssocID="{90AD7115-4D89-43FA-870D-06E9EB0C1627}" presName="negativeSpace" presStyleCnt="0"/>
      <dgm:spPr/>
    </dgm:pt>
    <dgm:pt modelId="{557BDF55-09CB-4706-A43A-882790F869D2}" type="pres">
      <dgm:prSet presAssocID="{90AD7115-4D89-43FA-870D-06E9EB0C162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49FB104-11FB-4860-8D9A-6A6E3FDC56C9}" type="presOf" srcId="{D15CCDC3-6F20-4622-91D4-737DF064AF1E}" destId="{B52F15EA-59C0-42FD-88FA-A737AECED075}" srcOrd="0" destOrd="0" presId="urn:microsoft.com/office/officeart/2005/8/layout/list1"/>
    <dgm:cxn modelId="{E6BE910D-2F20-41CC-8ACA-E971E1CDA689}" type="presOf" srcId="{16BE8317-A888-41E3-B130-CF548215AA9B}" destId="{30C81A47-0B4F-457F-8978-4FA39AF5679F}" srcOrd="1" destOrd="0" presId="urn:microsoft.com/office/officeart/2005/8/layout/list1"/>
    <dgm:cxn modelId="{C6D82B0E-D5B8-4BD3-8135-140FE99FF037}" srcId="{D15CCDC3-6F20-4622-91D4-737DF064AF1E}" destId="{90AD7115-4D89-43FA-870D-06E9EB0C1627}" srcOrd="2" destOrd="0" parTransId="{64A53E4B-77D3-494E-9362-B0B5E55591E5}" sibTransId="{6717802C-9501-4A7C-92D6-C000D5DC1F84}"/>
    <dgm:cxn modelId="{464CF914-4F81-44D8-A730-A1721247E832}" srcId="{D15CCDC3-6F20-4622-91D4-737DF064AF1E}" destId="{16BE8317-A888-41E3-B130-CF548215AA9B}" srcOrd="0" destOrd="0" parTransId="{6E2D0AB3-25DC-41D7-BAEA-4EAB923E8C72}" sibTransId="{F37DBF9E-A456-4BA4-BD3E-9E740D925397}"/>
    <dgm:cxn modelId="{137D4C28-F531-4756-9E18-4DFA0D6B5A68}" srcId="{90AD7115-4D89-43FA-870D-06E9EB0C1627}" destId="{B53F4589-66DE-4512-8D89-9505574AFA1B}" srcOrd="0" destOrd="0" parTransId="{5C5588F5-621D-41FB-96BF-5AFA62D53750}" sibTransId="{D7B1428E-0127-4993-A84C-D63B4E38DF0B}"/>
    <dgm:cxn modelId="{9049922A-1548-4EB8-9102-0E525543D28E}" srcId="{F1C472DA-571B-4515-BA82-F0C7783D78A5}" destId="{F706D1E9-9B3F-40B4-83A7-D7D1276E128E}" srcOrd="1" destOrd="0" parTransId="{4E014A10-6A2A-45D7-AAE6-A195171E81CF}" sibTransId="{D27793EC-A96A-48F5-9001-2C062B17AA4C}"/>
    <dgm:cxn modelId="{6CBF4231-3A2A-4A40-B792-561115390932}" type="presOf" srcId="{90AD7115-4D89-43FA-870D-06E9EB0C1627}" destId="{D8DB994A-C347-40CB-BE03-B231F0CF7635}" srcOrd="0" destOrd="0" presId="urn:microsoft.com/office/officeart/2005/8/layout/list1"/>
    <dgm:cxn modelId="{79684D75-12BE-49E8-B473-4B5FDDB0AE0A}" type="presOf" srcId="{70F324B8-0E56-4983-A931-83349BA16971}" destId="{EFAFE359-9BF1-46C3-80B2-F041F1291216}" srcOrd="0" destOrd="0" presId="urn:microsoft.com/office/officeart/2005/8/layout/list1"/>
    <dgm:cxn modelId="{6C52BE55-5A98-4660-AA07-3EE7E4B09B98}" type="presOf" srcId="{E3F22139-6AEF-47E2-AC6C-87475B0ECB58}" destId="{08981AC1-5271-4C66-B97D-CF93261E0DB7}" srcOrd="0" destOrd="0" presId="urn:microsoft.com/office/officeart/2005/8/layout/list1"/>
    <dgm:cxn modelId="{654FA58F-38A2-4552-B32C-F5EE79DC8219}" type="presOf" srcId="{16BE8317-A888-41E3-B130-CF548215AA9B}" destId="{1EC00C64-BCC8-432F-9637-C594A488754A}" srcOrd="0" destOrd="0" presId="urn:microsoft.com/office/officeart/2005/8/layout/list1"/>
    <dgm:cxn modelId="{152FC493-EDC4-4BF0-8E19-6D680342422A}" type="presOf" srcId="{B53F4589-66DE-4512-8D89-9505574AFA1B}" destId="{557BDF55-09CB-4706-A43A-882790F869D2}" srcOrd="0" destOrd="0" presId="urn:microsoft.com/office/officeart/2005/8/layout/list1"/>
    <dgm:cxn modelId="{E69DB198-1CD2-4818-BA8C-5837D582B489}" type="presOf" srcId="{90AD7115-4D89-43FA-870D-06E9EB0C1627}" destId="{AA3D8B08-8CFE-4F47-B4CE-8EABA27204B3}" srcOrd="1" destOrd="0" presId="urn:microsoft.com/office/officeart/2005/8/layout/list1"/>
    <dgm:cxn modelId="{A558DC9B-77C5-4BC6-94FC-ABF30999ACB7}" type="presOf" srcId="{F706D1E9-9B3F-40B4-83A7-D7D1276E128E}" destId="{EFAFE359-9BF1-46C3-80B2-F041F1291216}" srcOrd="0" destOrd="1" presId="urn:microsoft.com/office/officeart/2005/8/layout/list1"/>
    <dgm:cxn modelId="{E2BEB99E-6B87-4B39-857D-ECF593218E10}" srcId="{F1C472DA-571B-4515-BA82-F0C7783D78A5}" destId="{5599C11D-70E3-4E8D-B458-7BEF94172D5D}" srcOrd="2" destOrd="0" parTransId="{CC29E8A8-0370-4318-8C7C-7656C6333349}" sibTransId="{DA0E9437-49A1-4833-889A-97315402E303}"/>
    <dgm:cxn modelId="{0B2255A1-36EC-4CE9-BF39-B9D7EA1CD089}" srcId="{16BE8317-A888-41E3-B130-CF548215AA9B}" destId="{5F431F5A-545E-4AE2-95BF-7FDE393581E0}" srcOrd="1" destOrd="0" parTransId="{4A703D66-A82A-4FA4-8A0D-30C33CBEBE6C}" sibTransId="{96ABED72-4FF3-44A1-B2BA-B8DBB08DA03C}"/>
    <dgm:cxn modelId="{A850A5A4-56BA-49F5-A0E2-A18A013856F7}" type="presOf" srcId="{5599C11D-70E3-4E8D-B458-7BEF94172D5D}" destId="{EFAFE359-9BF1-46C3-80B2-F041F1291216}" srcOrd="0" destOrd="2" presId="urn:microsoft.com/office/officeart/2005/8/layout/list1"/>
    <dgm:cxn modelId="{D1733AB7-8D5F-4EFE-A099-6FE570068511}" srcId="{D15CCDC3-6F20-4622-91D4-737DF064AF1E}" destId="{F1C472DA-571B-4515-BA82-F0C7783D78A5}" srcOrd="1" destOrd="0" parTransId="{9DB8DBCE-602C-4EE9-84B2-8754EB82E2F5}" sibTransId="{A84BA43A-54BC-4B17-BCA7-896D52BE2FC1}"/>
    <dgm:cxn modelId="{82786ABD-DB96-40A9-A992-C5D89D99B898}" type="presOf" srcId="{F1C472DA-571B-4515-BA82-F0C7783D78A5}" destId="{093704D9-45A1-42DC-9605-F11A874C0F6F}" srcOrd="1" destOrd="0" presId="urn:microsoft.com/office/officeart/2005/8/layout/list1"/>
    <dgm:cxn modelId="{B13A91C3-A5C0-4AAA-B8C8-EFA370AF9B24}" type="presOf" srcId="{F1C472DA-571B-4515-BA82-F0C7783D78A5}" destId="{CD7ED09C-BCBB-43B0-8B49-C2F070C81588}" srcOrd="0" destOrd="0" presId="urn:microsoft.com/office/officeart/2005/8/layout/list1"/>
    <dgm:cxn modelId="{785E26CE-F41D-4F29-89A2-AFCDA4A66BD7}" srcId="{F1C472DA-571B-4515-BA82-F0C7783D78A5}" destId="{70F324B8-0E56-4983-A931-83349BA16971}" srcOrd="0" destOrd="0" parTransId="{BEAC2029-5315-49AB-A5BD-5EF3C3DAC8C8}" sibTransId="{2CDDA0BF-B8F7-4E4E-939C-AC21C6F97244}"/>
    <dgm:cxn modelId="{CDC660D1-52FA-4780-B8D7-E75C71E20EEB}" type="presOf" srcId="{5F431F5A-545E-4AE2-95BF-7FDE393581E0}" destId="{08981AC1-5271-4C66-B97D-CF93261E0DB7}" srcOrd="0" destOrd="1" presId="urn:microsoft.com/office/officeart/2005/8/layout/list1"/>
    <dgm:cxn modelId="{23347FF0-DA45-4634-8E4E-6901A9B167B5}" srcId="{16BE8317-A888-41E3-B130-CF548215AA9B}" destId="{E3F22139-6AEF-47E2-AC6C-87475B0ECB58}" srcOrd="0" destOrd="0" parTransId="{6CAF31D4-C153-4E6C-87BF-D45E9560B1C2}" sibTransId="{B25A743D-FFFC-462B-83E5-E600829A80EA}"/>
    <dgm:cxn modelId="{895F1AAA-CC4E-49F4-B2F6-06CDA92FD807}" type="presParOf" srcId="{B52F15EA-59C0-42FD-88FA-A737AECED075}" destId="{31CBAD3C-CDDA-4675-A5C6-48F38905C8B6}" srcOrd="0" destOrd="0" presId="urn:microsoft.com/office/officeart/2005/8/layout/list1"/>
    <dgm:cxn modelId="{51DB16D1-9B74-4728-9454-59CFFF90CC22}" type="presParOf" srcId="{31CBAD3C-CDDA-4675-A5C6-48F38905C8B6}" destId="{1EC00C64-BCC8-432F-9637-C594A488754A}" srcOrd="0" destOrd="0" presId="urn:microsoft.com/office/officeart/2005/8/layout/list1"/>
    <dgm:cxn modelId="{92326A63-C222-47A8-A75D-F79F5D0188CD}" type="presParOf" srcId="{31CBAD3C-CDDA-4675-A5C6-48F38905C8B6}" destId="{30C81A47-0B4F-457F-8978-4FA39AF5679F}" srcOrd="1" destOrd="0" presId="urn:microsoft.com/office/officeart/2005/8/layout/list1"/>
    <dgm:cxn modelId="{B95A482D-75C1-49A0-AAEB-D4E59677F29F}" type="presParOf" srcId="{B52F15EA-59C0-42FD-88FA-A737AECED075}" destId="{A1158BC6-C884-4ABD-A5F1-772BF0BD5A59}" srcOrd="1" destOrd="0" presId="urn:microsoft.com/office/officeart/2005/8/layout/list1"/>
    <dgm:cxn modelId="{96C00EF5-1C7A-485B-89E7-A9B839D6AE12}" type="presParOf" srcId="{B52F15EA-59C0-42FD-88FA-A737AECED075}" destId="{08981AC1-5271-4C66-B97D-CF93261E0DB7}" srcOrd="2" destOrd="0" presId="urn:microsoft.com/office/officeart/2005/8/layout/list1"/>
    <dgm:cxn modelId="{F52F77BA-EAAF-423B-AF9A-AFC266CFD2AF}" type="presParOf" srcId="{B52F15EA-59C0-42FD-88FA-A737AECED075}" destId="{59C85770-78EE-466A-949D-9AC17C020F34}" srcOrd="3" destOrd="0" presId="urn:microsoft.com/office/officeart/2005/8/layout/list1"/>
    <dgm:cxn modelId="{AA395AE9-BDF0-4A64-8E0C-8D5EAD0187A9}" type="presParOf" srcId="{B52F15EA-59C0-42FD-88FA-A737AECED075}" destId="{5805AFF5-9F09-4753-B300-88BC80BBEA68}" srcOrd="4" destOrd="0" presId="urn:microsoft.com/office/officeart/2005/8/layout/list1"/>
    <dgm:cxn modelId="{908049BC-A378-4B1B-8568-EA3AD75FCB41}" type="presParOf" srcId="{5805AFF5-9F09-4753-B300-88BC80BBEA68}" destId="{CD7ED09C-BCBB-43B0-8B49-C2F070C81588}" srcOrd="0" destOrd="0" presId="urn:microsoft.com/office/officeart/2005/8/layout/list1"/>
    <dgm:cxn modelId="{AFBBD8EF-B347-4DB1-B1F2-0A00E6A1A4D7}" type="presParOf" srcId="{5805AFF5-9F09-4753-B300-88BC80BBEA68}" destId="{093704D9-45A1-42DC-9605-F11A874C0F6F}" srcOrd="1" destOrd="0" presId="urn:microsoft.com/office/officeart/2005/8/layout/list1"/>
    <dgm:cxn modelId="{AD44DCAA-3882-4182-BC9B-292ADDAF631E}" type="presParOf" srcId="{B52F15EA-59C0-42FD-88FA-A737AECED075}" destId="{4D0B8924-C58B-4A3B-89D0-EA3BD8CF7014}" srcOrd="5" destOrd="0" presId="urn:microsoft.com/office/officeart/2005/8/layout/list1"/>
    <dgm:cxn modelId="{18CE67F4-314B-45BE-892E-388F003BB94C}" type="presParOf" srcId="{B52F15EA-59C0-42FD-88FA-A737AECED075}" destId="{EFAFE359-9BF1-46C3-80B2-F041F1291216}" srcOrd="6" destOrd="0" presId="urn:microsoft.com/office/officeart/2005/8/layout/list1"/>
    <dgm:cxn modelId="{0D4DEB5F-8DC4-488D-8C19-0FAB3EEFE262}" type="presParOf" srcId="{B52F15EA-59C0-42FD-88FA-A737AECED075}" destId="{CF197D13-6CEC-41F6-AAD8-D898183F627B}" srcOrd="7" destOrd="0" presId="urn:microsoft.com/office/officeart/2005/8/layout/list1"/>
    <dgm:cxn modelId="{0CC37D63-DC1A-41F6-A3F3-6013CEA83905}" type="presParOf" srcId="{B52F15EA-59C0-42FD-88FA-A737AECED075}" destId="{7E8CC1F0-16BD-4689-9DBA-E12F494F4550}" srcOrd="8" destOrd="0" presId="urn:microsoft.com/office/officeart/2005/8/layout/list1"/>
    <dgm:cxn modelId="{3CF98420-B0F4-41EA-8331-8244D0520A11}" type="presParOf" srcId="{7E8CC1F0-16BD-4689-9DBA-E12F494F4550}" destId="{D8DB994A-C347-40CB-BE03-B231F0CF7635}" srcOrd="0" destOrd="0" presId="urn:microsoft.com/office/officeart/2005/8/layout/list1"/>
    <dgm:cxn modelId="{9F3700D5-ECA4-49B7-9F1D-E90903947956}" type="presParOf" srcId="{7E8CC1F0-16BD-4689-9DBA-E12F494F4550}" destId="{AA3D8B08-8CFE-4F47-B4CE-8EABA27204B3}" srcOrd="1" destOrd="0" presId="urn:microsoft.com/office/officeart/2005/8/layout/list1"/>
    <dgm:cxn modelId="{3B305047-7719-44D4-991C-3D4FB8D9394D}" type="presParOf" srcId="{B52F15EA-59C0-42FD-88FA-A737AECED075}" destId="{ABA911B5-642F-4D93-B702-8650AC518352}" srcOrd="9" destOrd="0" presId="urn:microsoft.com/office/officeart/2005/8/layout/list1"/>
    <dgm:cxn modelId="{644764FC-A615-4CB9-82A4-9113ED469F1D}" type="presParOf" srcId="{B52F15EA-59C0-42FD-88FA-A737AECED075}" destId="{557BDF55-09CB-4706-A43A-882790F869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000" dirty="0"/>
            <a:t>整体安全态势评级，分为严重风险、高风险、中风险、低风险、无风险</a:t>
          </a:r>
          <a:endParaRPr lang="en-US" altLang="zh-CN" sz="1000" dirty="0"/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000" dirty="0"/>
            <a:t>监控及失陷主机</a:t>
          </a:r>
          <a:r>
            <a:rPr lang="en-US" altLang="zh-CN" sz="1000" dirty="0"/>
            <a:t>/</a:t>
          </a:r>
          <a:r>
            <a:rPr lang="zh-CN" altLang="en-US" sz="1000" dirty="0"/>
            <a:t>服务器统计数据，</a:t>
          </a:r>
          <a:endParaRPr lang="en-US" altLang="zh-CN" sz="1000" dirty="0"/>
        </a:p>
        <a:p>
          <a:pPr algn="l"/>
          <a:r>
            <a:rPr lang="zh-CN" altLang="en-US" sz="1000" dirty="0"/>
            <a:t>威胁事件数据，夸内网访问和攻击数据等</a:t>
          </a:r>
          <a:endParaRPr lang="en-US" altLang="zh-CN" sz="1000" dirty="0"/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000" dirty="0"/>
            <a:t>基于风险主机</a:t>
          </a:r>
          <a:r>
            <a:rPr lang="en-US" altLang="zh-CN" sz="1000" dirty="0"/>
            <a:t>/</a:t>
          </a:r>
          <a:r>
            <a:rPr lang="zh-CN" altLang="en-US" sz="1000" dirty="0"/>
            <a:t>服务器的占比情况、威胁事件发生的数据和频率，多个内网之间的横向扩散程度等信息进行综合判断</a:t>
          </a:r>
          <a:endParaRPr lang="en-US" altLang="zh-CN" sz="1000" dirty="0"/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CD1B901-EE08-471D-B749-5899ACC40240}" type="presOf" srcId="{3DF25830-DB30-42BC-9EB6-2C1614D59B89}" destId="{075BB648-0CB8-4497-A51F-D490426D9E93}" srcOrd="0" destOrd="0" presId="urn:microsoft.com/office/officeart/2005/8/layout/chevron1"/>
    <dgm:cxn modelId="{36A85321-CC1D-4CED-9214-0094C134439B}" type="presOf" srcId="{D0A8D923-E4EE-4DDB-BDAE-615A8BF1ECC1}" destId="{09A9904F-3F30-46B0-947F-CEE9488D4614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DE33484C-536B-48AB-A39E-3DF37DE66B8C}" type="presOf" srcId="{6CF04172-05E6-49B1-AC5E-A99A53696A99}" destId="{7D7A13F9-B2FD-4181-B65E-785C124EE16C}" srcOrd="0" destOrd="0" presId="urn:microsoft.com/office/officeart/2005/8/layout/chevron1"/>
    <dgm:cxn modelId="{CA9C3186-19F0-485B-A5CC-5DCF3557FB79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78A121C-A0C3-40DB-9C83-5DC84411B122}" type="presParOf" srcId="{7D7A13F9-B2FD-4181-B65E-785C124EE16C}" destId="{ECDAE382-8C4E-4CFC-AB93-41414629E87F}" srcOrd="0" destOrd="0" presId="urn:microsoft.com/office/officeart/2005/8/layout/chevron1"/>
    <dgm:cxn modelId="{BD1C1F72-CA60-4C88-80FA-31D84F021BFD}" type="presParOf" srcId="{7D7A13F9-B2FD-4181-B65E-785C124EE16C}" destId="{68192F04-7F8C-4B9F-9507-2A566FED0958}" srcOrd="1" destOrd="0" presId="urn:microsoft.com/office/officeart/2005/8/layout/chevron1"/>
    <dgm:cxn modelId="{C134A16E-36C6-4389-84C2-711BF452B1FC}" type="presParOf" srcId="{7D7A13F9-B2FD-4181-B65E-785C124EE16C}" destId="{075BB648-0CB8-4497-A51F-D490426D9E93}" srcOrd="2" destOrd="0" presId="urn:microsoft.com/office/officeart/2005/8/layout/chevron1"/>
    <dgm:cxn modelId="{A9F7E2A2-CC19-444C-8153-89C8F40246F9}" type="presParOf" srcId="{7D7A13F9-B2FD-4181-B65E-785C124EE16C}" destId="{258A8029-E925-4AB9-A672-0011D9FA7158}" srcOrd="3" destOrd="0" presId="urn:microsoft.com/office/officeart/2005/8/layout/chevron1"/>
    <dgm:cxn modelId="{B6F3B377-6CD0-4D77-9FBF-C93A2BE458C0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威胁事件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攻击路径还原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威胁行为的源目的、时间、位置等信息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基于威胁行为的源目的、时间、位置、攻击阶段等多维度进行进行关联分析，还原威胁事件的攻击路径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CD1B901-EE08-471D-B749-5899ACC40240}" type="presOf" srcId="{3DF25830-DB30-42BC-9EB6-2C1614D59B89}" destId="{075BB648-0CB8-4497-A51F-D490426D9E93}" srcOrd="0" destOrd="0" presId="urn:microsoft.com/office/officeart/2005/8/layout/chevron1"/>
    <dgm:cxn modelId="{36A85321-CC1D-4CED-9214-0094C134439B}" type="presOf" srcId="{D0A8D923-E4EE-4DDB-BDAE-615A8BF1ECC1}" destId="{09A9904F-3F30-46B0-947F-CEE9488D4614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DE33484C-536B-48AB-A39E-3DF37DE66B8C}" type="presOf" srcId="{6CF04172-05E6-49B1-AC5E-A99A53696A99}" destId="{7D7A13F9-B2FD-4181-B65E-785C124EE16C}" srcOrd="0" destOrd="0" presId="urn:microsoft.com/office/officeart/2005/8/layout/chevron1"/>
    <dgm:cxn modelId="{CA9C3186-19F0-485B-A5CC-5DCF3557FB79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78A121C-A0C3-40DB-9C83-5DC84411B122}" type="presParOf" srcId="{7D7A13F9-B2FD-4181-B65E-785C124EE16C}" destId="{ECDAE382-8C4E-4CFC-AB93-41414629E87F}" srcOrd="0" destOrd="0" presId="urn:microsoft.com/office/officeart/2005/8/layout/chevron1"/>
    <dgm:cxn modelId="{BD1C1F72-CA60-4C88-80FA-31D84F021BFD}" type="presParOf" srcId="{7D7A13F9-B2FD-4181-B65E-785C124EE16C}" destId="{68192F04-7F8C-4B9F-9507-2A566FED0958}" srcOrd="1" destOrd="0" presId="urn:microsoft.com/office/officeart/2005/8/layout/chevron1"/>
    <dgm:cxn modelId="{C134A16E-36C6-4389-84C2-711BF452B1FC}" type="presParOf" srcId="{7D7A13F9-B2FD-4181-B65E-785C124EE16C}" destId="{075BB648-0CB8-4497-A51F-D490426D9E93}" srcOrd="2" destOrd="0" presId="urn:microsoft.com/office/officeart/2005/8/layout/chevron1"/>
    <dgm:cxn modelId="{A9F7E2A2-CC19-444C-8153-89C8F40246F9}" type="presParOf" srcId="{7D7A13F9-B2FD-4181-B65E-785C124EE16C}" destId="{258A8029-E925-4AB9-A672-0011D9FA7158}" srcOrd="3" destOrd="0" presId="urn:microsoft.com/office/officeart/2005/8/layout/chevron1"/>
    <dgm:cxn modelId="{B6F3B377-6CD0-4D77-9FBF-C93A2BE458C0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资产风险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威胁源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资产风险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关键性攻击目标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8BAA502E-75BA-4867-83C1-B2129B0FA52D}">
      <dgm:prSet phldrT="[文本]" custT="1"/>
      <dgm:spPr/>
      <dgm:t>
        <a:bodyPr/>
        <a:lstStyle/>
        <a:p>
          <a:r>
            <a:rPr lang="zh-CN" altLang="en-US" sz="900" dirty="0"/>
            <a:t>受外网攻击对象、</a:t>
          </a:r>
          <a:r>
            <a:rPr lang="en-US" altLang="zh-CN" sz="900" dirty="0"/>
            <a:t>BYOD</a:t>
          </a:r>
          <a:r>
            <a:rPr lang="zh-CN" altLang="en-US" sz="900" dirty="0"/>
            <a:t>威胁行为、内网扫描扩散威胁行为等信息</a:t>
          </a:r>
          <a:endParaRPr lang="en-US" altLang="zh-CN" sz="900" dirty="0"/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基于外部的攻击信息、内网扫描攻击行为、发生时间等信息，关联分析发现内网风险源头和重点攻击目标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CD1B901-EE08-471D-B749-5899ACC40240}" type="presOf" srcId="{3DF25830-DB30-42BC-9EB6-2C1614D59B89}" destId="{075BB648-0CB8-4497-A51F-D490426D9E93}" srcOrd="0" destOrd="0" presId="urn:microsoft.com/office/officeart/2005/8/layout/chevron1"/>
    <dgm:cxn modelId="{36A85321-CC1D-4CED-9214-0094C134439B}" type="presOf" srcId="{D0A8D923-E4EE-4DDB-BDAE-615A8BF1ECC1}" destId="{09A9904F-3F30-46B0-947F-CEE9488D4614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DE33484C-536B-48AB-A39E-3DF37DE66B8C}" type="presOf" srcId="{6CF04172-05E6-49B1-AC5E-A99A53696A99}" destId="{7D7A13F9-B2FD-4181-B65E-785C124EE16C}" srcOrd="0" destOrd="0" presId="urn:microsoft.com/office/officeart/2005/8/layout/chevron1"/>
    <dgm:cxn modelId="{CA9C3186-19F0-485B-A5CC-5DCF3557FB79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78A121C-A0C3-40DB-9C83-5DC84411B122}" type="presParOf" srcId="{7D7A13F9-B2FD-4181-B65E-785C124EE16C}" destId="{ECDAE382-8C4E-4CFC-AB93-41414629E87F}" srcOrd="0" destOrd="0" presId="urn:microsoft.com/office/officeart/2005/8/layout/chevron1"/>
    <dgm:cxn modelId="{BD1C1F72-CA60-4C88-80FA-31D84F021BFD}" type="presParOf" srcId="{7D7A13F9-B2FD-4181-B65E-785C124EE16C}" destId="{68192F04-7F8C-4B9F-9507-2A566FED0958}" srcOrd="1" destOrd="0" presId="urn:microsoft.com/office/officeart/2005/8/layout/chevron1"/>
    <dgm:cxn modelId="{C134A16E-36C6-4389-84C2-711BF452B1FC}" type="presParOf" srcId="{7D7A13F9-B2FD-4181-B65E-785C124EE16C}" destId="{075BB648-0CB8-4497-A51F-D490426D9E93}" srcOrd="2" destOrd="0" presId="urn:microsoft.com/office/officeart/2005/8/layout/chevron1"/>
    <dgm:cxn modelId="{A9F7E2A2-CC19-444C-8153-89C8F40246F9}" type="presParOf" srcId="{7D7A13F9-B2FD-4181-B65E-785C124EE16C}" destId="{258A8029-E925-4AB9-A672-0011D9FA7158}" srcOrd="3" destOrd="0" presId="urn:microsoft.com/office/officeart/2005/8/layout/chevron1"/>
    <dgm:cxn modelId="{B6F3B377-6CD0-4D77-9FBF-C93A2BE458C0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资产风险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证据链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风险主机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/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服务器的维系证据恶意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PE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文件、可疑进程、可疑网络行为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终端异常进程及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PE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文件、异常网络应用、异常网络访问等异常行为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结合网络攻击路径和相关的异常行为和终端信息进行关联分析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 custScaleX="96079">
        <dgm:presLayoutVars>
          <dgm:chMax val="0"/>
          <dgm:chPref val="0"/>
          <dgm:bulletEnabled val="1"/>
        </dgm:presLayoutVars>
      </dgm:prSet>
      <dgm:spPr/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 custScaleX="107482">
        <dgm:presLayoutVars>
          <dgm:chMax val="0"/>
          <dgm:chPref val="0"/>
          <dgm:bulletEnabled val="1"/>
        </dgm:presLayoutVars>
      </dgm:prSet>
      <dgm:spPr/>
    </dgm:pt>
  </dgm:ptLst>
  <dgm:cxnLst>
    <dgm:cxn modelId="{CCD1B901-EE08-471D-B749-5899ACC40240}" type="presOf" srcId="{3DF25830-DB30-42BC-9EB6-2C1614D59B89}" destId="{075BB648-0CB8-4497-A51F-D490426D9E93}" srcOrd="0" destOrd="0" presId="urn:microsoft.com/office/officeart/2005/8/layout/chevron1"/>
    <dgm:cxn modelId="{36A85321-CC1D-4CED-9214-0094C134439B}" type="presOf" srcId="{D0A8D923-E4EE-4DDB-BDAE-615A8BF1ECC1}" destId="{09A9904F-3F30-46B0-947F-CEE9488D4614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DE33484C-536B-48AB-A39E-3DF37DE66B8C}" type="presOf" srcId="{6CF04172-05E6-49B1-AC5E-A99A53696A99}" destId="{7D7A13F9-B2FD-4181-B65E-785C124EE16C}" srcOrd="0" destOrd="0" presId="urn:microsoft.com/office/officeart/2005/8/layout/chevron1"/>
    <dgm:cxn modelId="{CA9C3186-19F0-485B-A5CC-5DCF3557FB79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78A121C-A0C3-40DB-9C83-5DC84411B122}" type="presParOf" srcId="{7D7A13F9-B2FD-4181-B65E-785C124EE16C}" destId="{ECDAE382-8C4E-4CFC-AB93-41414629E87F}" srcOrd="0" destOrd="0" presId="urn:microsoft.com/office/officeart/2005/8/layout/chevron1"/>
    <dgm:cxn modelId="{BD1C1F72-CA60-4C88-80FA-31D84F021BFD}" type="presParOf" srcId="{7D7A13F9-B2FD-4181-B65E-785C124EE16C}" destId="{68192F04-7F8C-4B9F-9507-2A566FED0958}" srcOrd="1" destOrd="0" presId="urn:microsoft.com/office/officeart/2005/8/layout/chevron1"/>
    <dgm:cxn modelId="{C134A16E-36C6-4389-84C2-711BF452B1FC}" type="presParOf" srcId="{7D7A13F9-B2FD-4181-B65E-785C124EE16C}" destId="{075BB648-0CB8-4497-A51F-D490426D9E93}" srcOrd="2" destOrd="0" presId="urn:microsoft.com/office/officeart/2005/8/layout/chevron1"/>
    <dgm:cxn modelId="{A9F7E2A2-CC19-444C-8153-89C8F40246F9}" type="presParOf" srcId="{7D7A13F9-B2FD-4181-B65E-785C124EE16C}" destId="{258A8029-E925-4AB9-A672-0011D9FA7158}" srcOrd="3" destOrd="0" presId="urn:microsoft.com/office/officeart/2005/8/layout/chevron1"/>
    <dgm:cxn modelId="{B6F3B377-6CD0-4D77-9FBF-C93A2BE458C0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威胁行为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-C&amp;C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连接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高风险公网区域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黑客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C&amp;C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控制中心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DNS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行为、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URL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访问行为、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HTTP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响应行为、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P2P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流量行为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采用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DGA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算法、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Fast-Flux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技术检测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C&amp;C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连接，基于相关行为进行进行机器学习，建立行为模型，以发现潜在的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C&amp;C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连接和控制中心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CD1B901-EE08-471D-B749-5899ACC40240}" type="presOf" srcId="{3DF25830-DB30-42BC-9EB6-2C1614D59B89}" destId="{075BB648-0CB8-4497-A51F-D490426D9E93}" srcOrd="0" destOrd="0" presId="urn:microsoft.com/office/officeart/2005/8/layout/chevron1"/>
    <dgm:cxn modelId="{36A85321-CC1D-4CED-9214-0094C134439B}" type="presOf" srcId="{D0A8D923-E4EE-4DDB-BDAE-615A8BF1ECC1}" destId="{09A9904F-3F30-46B0-947F-CEE9488D4614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DE33484C-536B-48AB-A39E-3DF37DE66B8C}" type="presOf" srcId="{6CF04172-05E6-49B1-AC5E-A99A53696A99}" destId="{7D7A13F9-B2FD-4181-B65E-785C124EE16C}" srcOrd="0" destOrd="0" presId="urn:microsoft.com/office/officeart/2005/8/layout/chevron1"/>
    <dgm:cxn modelId="{CA9C3186-19F0-485B-A5CC-5DCF3557FB79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78A121C-A0C3-40DB-9C83-5DC84411B122}" type="presParOf" srcId="{7D7A13F9-B2FD-4181-B65E-785C124EE16C}" destId="{ECDAE382-8C4E-4CFC-AB93-41414629E87F}" srcOrd="0" destOrd="0" presId="urn:microsoft.com/office/officeart/2005/8/layout/chevron1"/>
    <dgm:cxn modelId="{BD1C1F72-CA60-4C88-80FA-31D84F021BFD}" type="presParOf" srcId="{7D7A13F9-B2FD-4181-B65E-785C124EE16C}" destId="{68192F04-7F8C-4B9F-9507-2A566FED0958}" srcOrd="1" destOrd="0" presId="urn:microsoft.com/office/officeart/2005/8/layout/chevron1"/>
    <dgm:cxn modelId="{C134A16E-36C6-4389-84C2-711BF452B1FC}" type="presParOf" srcId="{7D7A13F9-B2FD-4181-B65E-785C124EE16C}" destId="{075BB648-0CB8-4497-A51F-D490426D9E93}" srcOrd="2" destOrd="0" presId="urn:microsoft.com/office/officeart/2005/8/layout/chevron1"/>
    <dgm:cxn modelId="{A9F7E2A2-CC19-444C-8153-89C8F40246F9}" type="presParOf" srcId="{7D7A13F9-B2FD-4181-B65E-785C124EE16C}" destId="{258A8029-E925-4AB9-A672-0011D9FA7158}" srcOrd="3" destOrd="0" presId="urn:microsoft.com/office/officeart/2005/8/layout/chevron1"/>
    <dgm:cxn modelId="{B6F3B377-6CD0-4D77-9FBF-C93A2BE458C0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威胁行为对应的威胁热点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威胁行为、互联网威胁情报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结合互联网的威胁情报的威胁相关特性，与威胁行为进行特性关联分析，与威胁热点行为对应或从属关系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 custLinFactY="77625" custLinFactNeighborX="-821" custLinFactNeighborY="100000">
        <dgm:presLayoutVars>
          <dgm:chMax val="0"/>
          <dgm:chPref val="0"/>
          <dgm:bulletEnabled val="1"/>
        </dgm:presLayoutVars>
      </dgm:prSet>
      <dgm:spPr/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CE99429-496C-4D04-AEC7-B2CD9BC96692}" type="presOf" srcId="{6CF04172-05E6-49B1-AC5E-A99A53696A99}" destId="{7D7A13F9-B2FD-4181-B65E-785C124EE16C}" srcOrd="0" destOrd="0" presId="urn:microsoft.com/office/officeart/2005/8/layout/chevron1"/>
    <dgm:cxn modelId="{5DCD983B-B29B-44D3-895B-082BA1DD7C41}" type="presOf" srcId="{3DF25830-DB30-42BC-9EB6-2C1614D59B89}" destId="{075BB648-0CB8-4497-A51F-D490426D9E93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72200280-EF70-4F83-9116-EA587ED68B8B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86C69FEE-3929-44C8-A861-E46674F49921}" type="presOf" srcId="{D0A8D923-E4EE-4DDB-BDAE-615A8BF1ECC1}" destId="{09A9904F-3F30-46B0-947F-CEE9488D4614}" srcOrd="0" destOrd="0" presId="urn:microsoft.com/office/officeart/2005/8/layout/chevron1"/>
    <dgm:cxn modelId="{012ADE96-79B7-4922-A2C9-3970F628A162}" type="presParOf" srcId="{7D7A13F9-B2FD-4181-B65E-785C124EE16C}" destId="{ECDAE382-8C4E-4CFC-AB93-41414629E87F}" srcOrd="0" destOrd="0" presId="urn:microsoft.com/office/officeart/2005/8/layout/chevron1"/>
    <dgm:cxn modelId="{9B3877FD-C9AB-4A7F-B216-1C75121D9EC6}" type="presParOf" srcId="{7D7A13F9-B2FD-4181-B65E-785C124EE16C}" destId="{68192F04-7F8C-4B9F-9507-2A566FED0958}" srcOrd="1" destOrd="0" presId="urn:microsoft.com/office/officeart/2005/8/layout/chevron1"/>
    <dgm:cxn modelId="{1106F8BF-9734-4B5D-B00C-EE0DB0BD6A89}" type="presParOf" srcId="{7D7A13F9-B2FD-4181-B65E-785C124EE16C}" destId="{075BB648-0CB8-4497-A51F-D490426D9E93}" srcOrd="2" destOrd="0" presId="urn:microsoft.com/office/officeart/2005/8/layout/chevron1"/>
    <dgm:cxn modelId="{220EECB1-6353-4349-9702-2A49ECF9E049}" type="presParOf" srcId="{7D7A13F9-B2FD-4181-B65E-785C124EE16C}" destId="{258A8029-E925-4AB9-A672-0011D9FA7158}" srcOrd="3" destOrd="0" presId="urn:microsoft.com/office/officeart/2005/8/layout/chevron1"/>
    <dgm:cxn modelId="{57D0D424-AAA6-445A-99E8-24615C0A037C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内网应用流量参考值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业务特性、网络应用流量、资产数量、网络带宽等信息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结合各位区域网络的特点和资产分布情况，针对网络应用流量进行统计分析，计算平均参考值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3C48610-603B-4493-B5DD-4BC80EB08AE0}" type="presOf" srcId="{D0A8D923-E4EE-4DDB-BDAE-615A8BF1ECC1}" destId="{09A9904F-3F30-46B0-947F-CEE9488D4614}" srcOrd="0" destOrd="0" presId="urn:microsoft.com/office/officeart/2005/8/layout/chevron1"/>
    <dgm:cxn modelId="{80F4F231-8A4F-4129-8F84-81F2F1F6E236}" type="presOf" srcId="{6CF04172-05E6-49B1-AC5E-A99A53696A99}" destId="{7D7A13F9-B2FD-4181-B65E-785C124EE16C}" srcOrd="0" destOrd="0" presId="urn:microsoft.com/office/officeart/2005/8/layout/chevron1"/>
    <dgm:cxn modelId="{88BE1267-E847-46C2-B57A-06D7836DF1B5}" type="presOf" srcId="{8BAA502E-75BA-4867-83C1-B2129B0FA52D}" destId="{ECDAE382-8C4E-4CFC-AB93-41414629E87F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5BA93CBA-55DF-409A-BDDE-9E3A7A32653A}" type="presOf" srcId="{3DF25830-DB30-42BC-9EB6-2C1614D59B89}" destId="{075BB648-0CB8-4497-A51F-D490426D9E93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335A9BC5-F01C-4B30-83C4-E7EF1335137E}" type="presParOf" srcId="{7D7A13F9-B2FD-4181-B65E-785C124EE16C}" destId="{ECDAE382-8C4E-4CFC-AB93-41414629E87F}" srcOrd="0" destOrd="0" presId="urn:microsoft.com/office/officeart/2005/8/layout/chevron1"/>
    <dgm:cxn modelId="{231DA880-C6A9-4015-8659-F2FBCD2653FE}" type="presParOf" srcId="{7D7A13F9-B2FD-4181-B65E-785C124EE16C}" destId="{68192F04-7F8C-4B9F-9507-2A566FED0958}" srcOrd="1" destOrd="0" presId="urn:microsoft.com/office/officeart/2005/8/layout/chevron1"/>
    <dgm:cxn modelId="{C19A6BD4-91F6-4E6D-958D-44FD7E3AC635}" type="presParOf" srcId="{7D7A13F9-B2FD-4181-B65E-785C124EE16C}" destId="{075BB648-0CB8-4497-A51F-D490426D9E93}" srcOrd="2" destOrd="0" presId="urn:microsoft.com/office/officeart/2005/8/layout/chevron1"/>
    <dgm:cxn modelId="{0A598928-7711-479A-8076-49885EA9C8B7}" type="presParOf" srcId="{7D7A13F9-B2FD-4181-B65E-785C124EE16C}" destId="{258A8029-E925-4AB9-A672-0011D9FA7158}" srcOrd="3" destOrd="0" presId="urn:microsoft.com/office/officeart/2005/8/layout/chevron1"/>
    <dgm:cxn modelId="{0ABE56BD-EBD7-431D-BB5F-D26EB07FF16F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威胁潜在发生区域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潜在威胁行为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000"/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主要攻击来源、威胁事件、风险主机</a:t>
          </a:r>
          <a:r>
            <a:rPr lang="en-US" altLang="zh-CN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/</a:t>
          </a:r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服务器的安全处置情况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/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9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以主机和服务器风险的处置情况为主，同时结合攻击针对性和攻击来源来关联分析，进行威胁趋势预测</a:t>
          </a:r>
          <a:endParaRPr lang="en-US" altLang="zh-CN" sz="9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/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3741430-D592-41A6-9035-205BCABD09F2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FBF654B6-6DB9-45AE-A1D4-E6EA65F5ECBC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F2A5B7E9-37E2-41FD-A119-2B32A01D38B8}" type="presOf" srcId="{3DF25830-DB30-42BC-9EB6-2C1614D59B89}" destId="{075BB648-0CB8-4497-A51F-D490426D9E93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BAD76AED-8449-4C00-AC3C-2260F852AD5A}" type="presOf" srcId="{D0A8D923-E4EE-4DDB-BDAE-615A8BF1ECC1}" destId="{09A9904F-3F30-46B0-947F-CEE9488D4614}" srcOrd="0" destOrd="0" presId="urn:microsoft.com/office/officeart/2005/8/layout/chevron1"/>
    <dgm:cxn modelId="{661315B2-8207-47ED-8398-4363A65566BC}" type="presParOf" srcId="{7D7A13F9-B2FD-4181-B65E-785C124EE16C}" destId="{ECDAE382-8C4E-4CFC-AB93-41414629E87F}" srcOrd="0" destOrd="0" presId="urn:microsoft.com/office/officeart/2005/8/layout/chevron1"/>
    <dgm:cxn modelId="{A050C33D-A20D-45F5-BD17-01F35CFAA76A}" type="presParOf" srcId="{7D7A13F9-B2FD-4181-B65E-785C124EE16C}" destId="{68192F04-7F8C-4B9F-9507-2A566FED0958}" srcOrd="1" destOrd="0" presId="urn:microsoft.com/office/officeart/2005/8/layout/chevron1"/>
    <dgm:cxn modelId="{4BA29E34-39F3-445A-A915-015DA3D72D32}" type="presParOf" srcId="{7D7A13F9-B2FD-4181-B65E-785C124EE16C}" destId="{075BB648-0CB8-4497-A51F-D490426D9E93}" srcOrd="2" destOrd="0" presId="urn:microsoft.com/office/officeart/2005/8/layout/chevron1"/>
    <dgm:cxn modelId="{79740EA6-10F8-4870-95D4-9638AB1ED490}" type="presParOf" srcId="{7D7A13F9-B2FD-4181-B65E-785C124EE16C}" destId="{258A8029-E925-4AB9-A672-0011D9FA7158}" srcOrd="3" destOrd="0" presId="urn:microsoft.com/office/officeart/2005/8/layout/chevron1"/>
    <dgm:cxn modelId="{1836BDE8-348D-4E14-BCE7-C9DA4C3F564B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BDB67-6E8A-42E6-BEEF-49A5137E68F9}">
      <dsp:nvSpPr>
        <dsp:cNvPr id="0" name=""/>
        <dsp:cNvSpPr/>
      </dsp:nvSpPr>
      <dsp:spPr>
        <a:xfrm>
          <a:off x="0" y="0"/>
          <a:ext cx="3914011" cy="3428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数据支撑</a:t>
          </a:r>
        </a:p>
      </dsp:txBody>
      <dsp:txXfrm>
        <a:off x="171450" y="0"/>
        <a:ext cx="3571112" cy="342899"/>
      </dsp:txXfrm>
    </dsp:sp>
    <dsp:sp modelId="{57A675AB-4AFD-4732-9641-B4B40732A229}">
      <dsp:nvSpPr>
        <dsp:cNvPr id="0" name=""/>
        <dsp:cNvSpPr/>
      </dsp:nvSpPr>
      <dsp:spPr>
        <a:xfrm>
          <a:off x="3522609" y="0"/>
          <a:ext cx="3914011" cy="3428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后台分析</a:t>
          </a:r>
        </a:p>
      </dsp:txBody>
      <dsp:txXfrm>
        <a:off x="3694059" y="0"/>
        <a:ext cx="3571112" cy="342899"/>
      </dsp:txXfrm>
    </dsp:sp>
    <dsp:sp modelId="{74E3E4DF-9528-4652-A9DC-583EE924C51D}">
      <dsp:nvSpPr>
        <dsp:cNvPr id="0" name=""/>
        <dsp:cNvSpPr/>
      </dsp:nvSpPr>
      <dsp:spPr>
        <a:xfrm>
          <a:off x="7045218" y="0"/>
          <a:ext cx="3914011" cy="3428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可视化呈现</a:t>
          </a:r>
        </a:p>
      </dsp:txBody>
      <dsp:txXfrm>
        <a:off x="7216668" y="0"/>
        <a:ext cx="3571112" cy="34289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81AC1-5271-4C66-B97D-CF93261E0DB7}">
      <dsp:nvSpPr>
        <dsp:cNvPr id="0" name=""/>
        <dsp:cNvSpPr/>
      </dsp:nvSpPr>
      <dsp:spPr>
        <a:xfrm>
          <a:off x="0" y="348252"/>
          <a:ext cx="10787947" cy="1204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5" tIns="354076" rIns="83726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目标区域：全球山石安全产品客户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目标客户：部署山石安全产品的政府、金融、教育、大型企业的行业客户</a:t>
          </a:r>
        </a:p>
      </dsp:txBody>
      <dsp:txXfrm>
        <a:off x="0" y="348252"/>
        <a:ext cx="10787947" cy="1204875"/>
      </dsp:txXfrm>
    </dsp:sp>
    <dsp:sp modelId="{30C81A47-0B4F-457F-8978-4FA39AF5679F}">
      <dsp:nvSpPr>
        <dsp:cNvPr id="0" name=""/>
        <dsp:cNvSpPr/>
      </dsp:nvSpPr>
      <dsp:spPr>
        <a:xfrm>
          <a:off x="539397" y="97332"/>
          <a:ext cx="755156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31" tIns="0" rIns="28543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目标市场</a:t>
          </a:r>
        </a:p>
      </dsp:txBody>
      <dsp:txXfrm>
        <a:off x="563895" y="121830"/>
        <a:ext cx="7502566" cy="452844"/>
      </dsp:txXfrm>
    </dsp:sp>
    <dsp:sp modelId="{EFAFE359-9BF1-46C3-80B2-F041F1291216}">
      <dsp:nvSpPr>
        <dsp:cNvPr id="0" name=""/>
        <dsp:cNvSpPr/>
      </dsp:nvSpPr>
      <dsp:spPr>
        <a:xfrm>
          <a:off x="0" y="1895847"/>
          <a:ext cx="10787947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589829"/>
              <a:satOff val="-31885"/>
              <a:lumOff val="-84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5" tIns="354076" rIns="83726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提供综合关联分析及全局态势感知的解决方案。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的主要能力，满足部署多类型、多台山石安全产品客户的集中管理及审计需求。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配合产品销售，挖掘潜在的市场空间，应对友商方案型项目的竞争压力。</a:t>
          </a:r>
        </a:p>
      </dsp:txBody>
      <dsp:txXfrm>
        <a:off x="0" y="1895847"/>
        <a:ext cx="10787947" cy="1606500"/>
      </dsp:txXfrm>
    </dsp:sp>
    <dsp:sp modelId="{093704D9-45A1-42DC-9605-F11A874C0F6F}">
      <dsp:nvSpPr>
        <dsp:cNvPr id="0" name=""/>
        <dsp:cNvSpPr/>
      </dsp:nvSpPr>
      <dsp:spPr>
        <a:xfrm>
          <a:off x="539397" y="1644927"/>
          <a:ext cx="7551562" cy="501840"/>
        </a:xfrm>
        <a:prstGeom prst="roundRect">
          <a:avLst/>
        </a:prstGeom>
        <a:solidFill>
          <a:schemeClr val="accent2">
            <a:hueOff val="5589829"/>
            <a:satOff val="-31885"/>
            <a:lumOff val="-8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31" tIns="0" rIns="28543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主要目标</a:t>
          </a:r>
        </a:p>
      </dsp:txBody>
      <dsp:txXfrm>
        <a:off x="563895" y="1669425"/>
        <a:ext cx="7502566" cy="452844"/>
      </dsp:txXfrm>
    </dsp:sp>
    <dsp:sp modelId="{557BDF55-09CB-4706-A43A-882790F869D2}">
      <dsp:nvSpPr>
        <dsp:cNvPr id="0" name=""/>
        <dsp:cNvSpPr/>
      </dsp:nvSpPr>
      <dsp:spPr>
        <a:xfrm>
          <a:off x="0" y="3845067"/>
          <a:ext cx="10787947" cy="816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179658"/>
              <a:satOff val="-63770"/>
              <a:lumOff val="-16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5" tIns="354076" rIns="83726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期望发布时间</a:t>
          </a:r>
          <a:r>
            <a:rPr kumimoji="1" lang="en-US" altLang="zh-CN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2018</a:t>
          </a:r>
          <a:r>
            <a:rPr kumimoji="1"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年</a:t>
          </a:r>
          <a:r>
            <a:rPr kumimoji="1" lang="en-US" altLang="zh-CN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12</a:t>
          </a:r>
          <a:r>
            <a:rPr kumimoji="1" lang="zh-CN" altLang="en-US" sz="17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月底</a:t>
          </a:r>
          <a:endParaRPr lang="zh-CN" altLang="en-US" sz="1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845067"/>
        <a:ext cx="10787947" cy="816637"/>
      </dsp:txXfrm>
    </dsp:sp>
    <dsp:sp modelId="{AA3D8B08-8CFE-4F47-B4CE-8EABA27204B3}">
      <dsp:nvSpPr>
        <dsp:cNvPr id="0" name=""/>
        <dsp:cNvSpPr/>
      </dsp:nvSpPr>
      <dsp:spPr>
        <a:xfrm>
          <a:off x="539397" y="3594147"/>
          <a:ext cx="7551562" cy="50184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31" tIns="0" rIns="28543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发布时间</a:t>
          </a:r>
        </a:p>
      </dsp:txBody>
      <dsp:txXfrm>
        <a:off x="563895" y="3618645"/>
        <a:ext cx="7502566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5535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监控及失陷主机</a:t>
          </a:r>
          <a:r>
            <a:rPr lang="en-US" altLang="zh-CN" sz="1000" kern="1200" dirty="0"/>
            <a:t>/</a:t>
          </a:r>
          <a:r>
            <a:rPr lang="zh-CN" altLang="en-US" sz="1000" kern="1200" dirty="0"/>
            <a:t>服务器统计数据，</a:t>
          </a:r>
          <a:endParaRPr lang="en-US" altLang="zh-CN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威胁事件数据，夸内网访问和攻击数据等</a:t>
          </a:r>
          <a:endParaRPr lang="en-US" altLang="zh-CN" sz="1000" kern="1200" dirty="0"/>
        </a:p>
      </dsp:txBody>
      <dsp:txXfrm>
        <a:off x="279978" y="0"/>
        <a:ext cx="3360479" cy="553532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5535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基于风险主机</a:t>
          </a:r>
          <a:r>
            <a:rPr lang="en-US" altLang="zh-CN" sz="1000" kern="1200" dirty="0"/>
            <a:t>/</a:t>
          </a:r>
          <a:r>
            <a:rPr lang="zh-CN" altLang="en-US" sz="1000" kern="1200" dirty="0"/>
            <a:t>服务器的占比情况、威胁事件发生的数据和频率，多个内网之间的横向扩散程度等信息进行综合判断</a:t>
          </a:r>
          <a:endParaRPr lang="en-US" altLang="zh-CN" sz="1000" kern="1200" dirty="0"/>
        </a:p>
      </dsp:txBody>
      <dsp:txXfrm>
        <a:off x="3802588" y="0"/>
        <a:ext cx="3360479" cy="553532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5535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整体安全态势评级，分为严重风险、高风险、中风险、低风险、无风险</a:t>
          </a:r>
          <a:endParaRPr lang="en-US" altLang="zh-CN" sz="1000" kern="1200" dirty="0"/>
        </a:p>
      </dsp:txBody>
      <dsp:txXfrm>
        <a:off x="7325198" y="0"/>
        <a:ext cx="3360479" cy="5535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53665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威胁行为的源目的、时间、位置等信息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271541" y="0"/>
        <a:ext cx="3377354" cy="536657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53665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基于威胁行为的源目的、时间、位置、攻击阶段等多维度进行进行关联分析，还原威胁事件的攻击路径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3794151" y="0"/>
        <a:ext cx="3377354" cy="536657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53665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威胁事件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攻击路径还原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7316761" y="0"/>
        <a:ext cx="3377354" cy="5366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5405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受外网攻击对象、</a:t>
          </a:r>
          <a:r>
            <a:rPr lang="en-US" altLang="zh-CN" sz="900" kern="1200" dirty="0"/>
            <a:t>BYOD</a:t>
          </a:r>
          <a:r>
            <a:rPr lang="zh-CN" altLang="en-US" sz="900" kern="1200" dirty="0"/>
            <a:t>威胁行为、内网扫描扩散威胁行为等信息</a:t>
          </a:r>
          <a:endParaRPr lang="en-US" altLang="zh-CN" sz="900" kern="1200" dirty="0"/>
        </a:p>
      </dsp:txBody>
      <dsp:txXfrm>
        <a:off x="273502" y="0"/>
        <a:ext cx="3373432" cy="540579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5405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基于外部的攻击信息、内网扫描攻击行为、发生时间等信息，关联分析发现内网风险源头和重点攻击目标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3796112" y="0"/>
        <a:ext cx="3373432" cy="540579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5405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资产风险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威胁源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资产风险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关键性攻击目标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7318722" y="0"/>
        <a:ext cx="3373432" cy="5405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1846" y="0"/>
          <a:ext cx="3865822" cy="5405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终端异常进程及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PE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文件、异常网络应用、异常网络访问等异常行为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272136" y="0"/>
        <a:ext cx="3325243" cy="540579"/>
      </dsp:txXfrm>
    </dsp:sp>
    <dsp:sp modelId="{075BB648-0CB8-4497-A51F-D490426D9E93}">
      <dsp:nvSpPr>
        <dsp:cNvPr id="0" name=""/>
        <dsp:cNvSpPr/>
      </dsp:nvSpPr>
      <dsp:spPr>
        <a:xfrm>
          <a:off x="3481086" y="0"/>
          <a:ext cx="3714243" cy="5405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结合网络攻击路径和相关的异常行为和终端信息进行关联分析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3751376" y="0"/>
        <a:ext cx="3173664" cy="540579"/>
      </dsp:txXfrm>
    </dsp:sp>
    <dsp:sp modelId="{09A9904F-3F30-46B0-947F-CEE9488D4614}">
      <dsp:nvSpPr>
        <dsp:cNvPr id="0" name=""/>
        <dsp:cNvSpPr/>
      </dsp:nvSpPr>
      <dsp:spPr>
        <a:xfrm>
          <a:off x="6808747" y="0"/>
          <a:ext cx="4155063" cy="5405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资产风险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证据链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风险主机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/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服务器的维系证据恶意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PE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文件、可疑进程、可疑网络行为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7079037" y="0"/>
        <a:ext cx="3614484" cy="5405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5405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DNS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行为、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URL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访问行为、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HTTP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响应行为、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P2P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流量行为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273502" y="0"/>
        <a:ext cx="3373432" cy="540579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5405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采用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DGA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算法、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Fast-Flux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技术检测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C&amp;C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连接，基于相关行为进行进行机器学习，建立行为模型，以发现潜在的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C&amp;C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连接和控制中心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3796112" y="0"/>
        <a:ext cx="3373432" cy="540579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5405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威胁行为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-C&amp;C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连接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高风险公网区域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-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黑客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C&amp;C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控制中心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7318722" y="0"/>
        <a:ext cx="3373432" cy="5405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0" y="0"/>
          <a:ext cx="3914011" cy="53009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威胁行为、互联网威胁情报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265050" y="0"/>
        <a:ext cx="3383912" cy="530099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53009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结合互联网的威胁情报的威胁相关特性，与威胁行为进行特性关联分析，与威胁热点行为对应或从属关系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3790872" y="0"/>
        <a:ext cx="3383912" cy="530099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53009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威胁行为对应的威胁热点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7313482" y="0"/>
        <a:ext cx="3383912" cy="5300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53009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业务特性、网络应用流量、资产数量、网络带宽等信息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268262" y="0"/>
        <a:ext cx="3383912" cy="530099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53009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结合各位区域网络的特点和资产分布情况，针对网络应用流量进行统计分析，计算平均参考值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3790872" y="0"/>
        <a:ext cx="3383912" cy="530099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53009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内网应用流量参考值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7313482" y="0"/>
        <a:ext cx="3383912" cy="5300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AE382-8C4E-4CFC-AB93-41414629E87F}">
      <dsp:nvSpPr>
        <dsp:cNvPr id="0" name=""/>
        <dsp:cNvSpPr/>
      </dsp:nvSpPr>
      <dsp:spPr>
        <a:xfrm>
          <a:off x="3212" y="0"/>
          <a:ext cx="3914011" cy="53009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主要攻击来源、威胁事件、风险主机</a:t>
          </a:r>
          <a:r>
            <a:rPr lang="en-US" altLang="zh-CN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/</a:t>
          </a: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服务器的安全处置情况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268262" y="0"/>
        <a:ext cx="3383912" cy="530099"/>
      </dsp:txXfrm>
    </dsp:sp>
    <dsp:sp modelId="{075BB648-0CB8-4497-A51F-D490426D9E93}">
      <dsp:nvSpPr>
        <dsp:cNvPr id="0" name=""/>
        <dsp:cNvSpPr/>
      </dsp:nvSpPr>
      <dsp:spPr>
        <a:xfrm>
          <a:off x="3525822" y="0"/>
          <a:ext cx="3914011" cy="53009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以主机和服务器风险的处置情况为主，同时结合攻击针对性和攻击来源来关联分析，进行威胁趋势预测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3790872" y="0"/>
        <a:ext cx="3383912" cy="530099"/>
      </dsp:txXfrm>
    </dsp:sp>
    <dsp:sp modelId="{09A9904F-3F30-46B0-947F-CEE9488D4614}">
      <dsp:nvSpPr>
        <dsp:cNvPr id="0" name=""/>
        <dsp:cNvSpPr/>
      </dsp:nvSpPr>
      <dsp:spPr>
        <a:xfrm>
          <a:off x="7048432" y="0"/>
          <a:ext cx="3914011" cy="53009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威胁潜在发生区域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潜在威胁行为</a:t>
          </a:r>
          <a:endParaRPr lang="en-US" altLang="zh-CN" sz="900" kern="120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7313482" y="0"/>
        <a:ext cx="3383912" cy="530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59C9409E-ED0E-4D42-9DE3-B32D17D384BE}" type="datetimeFigureOut">
              <a:rPr lang="zh-CN" altLang="en-US" smtClean="0"/>
              <a:pPr/>
              <a:t>2018/4/23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361B527-AAC8-4855-83BC-9F4B5447884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7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96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019018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85768" y="1195290"/>
            <a:ext cx="10820464" cy="464353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331580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/>
          <p:cNvSpPr>
            <a:spLocks noGrp="1"/>
          </p:cNvSpPr>
          <p:nvPr>
            <p:ph type="pic" sz="quarter" idx="12" hasCustomPrompt="1"/>
          </p:nvPr>
        </p:nvSpPr>
        <p:spPr>
          <a:xfrm>
            <a:off x="5971712" y="1351365"/>
            <a:ext cx="5206467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4:3</a:t>
            </a:r>
            <a:r>
              <a:rPr lang="zh-CN" altLang="en-US" dirty="0"/>
              <a:t>（横向）图片</a:t>
            </a:r>
          </a:p>
        </p:txBody>
      </p:sp>
      <p:sp>
        <p:nvSpPr>
          <p:cNvPr id="18" name="Round Diagonal Corner Rectangle 9"/>
          <p:cNvSpPr/>
          <p:nvPr userDrawn="1"/>
        </p:nvSpPr>
        <p:spPr>
          <a:xfrm>
            <a:off x="931342" y="1490656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559113" y="1546006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04464" y="1590195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 Diagonal Corner Rectangle 9"/>
          <p:cNvSpPr/>
          <p:nvPr userDrawn="1"/>
        </p:nvSpPr>
        <p:spPr>
          <a:xfrm>
            <a:off x="931342" y="2519485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9113" y="2574835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904464" y="2619024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 Diagonal Corner Rectangle 9"/>
          <p:cNvSpPr/>
          <p:nvPr userDrawn="1"/>
        </p:nvSpPr>
        <p:spPr>
          <a:xfrm>
            <a:off x="931342" y="3553212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559113" y="3608562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904464" y="3652751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 Diagonal Corner Rectangle 9"/>
          <p:cNvSpPr/>
          <p:nvPr userDrawn="1"/>
        </p:nvSpPr>
        <p:spPr>
          <a:xfrm>
            <a:off x="931342" y="4590460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559113" y="4645810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4464" y="4689999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7723252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24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5"/>
          <p:cNvSpPr>
            <a:spLocks noGrp="1"/>
          </p:cNvSpPr>
          <p:nvPr>
            <p:ph type="pic" sz="quarter" idx="17" hasCustomPrompt="1"/>
          </p:nvPr>
        </p:nvSpPr>
        <p:spPr>
          <a:xfrm>
            <a:off x="801085" y="1351365"/>
            <a:ext cx="2928638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3:4</a:t>
            </a:r>
            <a:r>
              <a:rPr lang="zh-CN" altLang="en-US" dirty="0"/>
              <a:t>（纵向）图片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413711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305300" y="1817024"/>
            <a:ext cx="6515100" cy="140877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4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单击以键入文本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305300" y="1351365"/>
            <a:ext cx="2986008" cy="350634"/>
          </a:xfrm>
        </p:spPr>
        <p:txBody>
          <a:bodyPr vert="horz" lIns="91440" tIns="45720" rIns="91440" bIns="45720" rtlCol="0" anchor="ctr">
            <a:noAutofit/>
          </a:bodyPr>
          <a:lstStyle>
            <a:lvl1pPr algn="just"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本页为示例，图表和数据请至母版中编辑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31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8229600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220200" y="1855330"/>
            <a:ext cx="207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081" y="167387"/>
            <a:ext cx="1523428" cy="90982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9776298" y="5003322"/>
            <a:ext cx="1284051" cy="1284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9941667" y="5317877"/>
            <a:ext cx="9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粘贴处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707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622" y="2367243"/>
            <a:ext cx="2194686" cy="1310714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262282" y="0"/>
            <a:ext cx="4957482" cy="6858000"/>
          </a:xfrm>
          <a:prstGeom prst="rect">
            <a:avLst/>
          </a:prstGeom>
          <a:solidFill>
            <a:srgbClr val="2035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778500" y="2560935"/>
            <a:ext cx="392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endParaRPr lang="zh-CN" altLang="en-US" sz="5400" b="0" i="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2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721050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11792" y="3080317"/>
            <a:ext cx="2639291" cy="1832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902527" y="3076574"/>
            <a:ext cx="9289473" cy="1836000"/>
          </a:xfrm>
          <a:prstGeom prst="rect">
            <a:avLst/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3154626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336285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422263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9867209" y="430032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28983" y="2371725"/>
            <a:ext cx="2639291" cy="1834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902527" y="2371725"/>
            <a:ext cx="9289473" cy="183473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>
                  <a:alpha val="40000"/>
                </a:schemeClr>
              </a:gs>
              <a:gs pos="82000">
                <a:schemeClr val="accent1">
                  <a:lumMod val="30000"/>
                  <a:lumOff val="70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2475297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268384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354362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343209" y="362131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5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>
            <a:off x="1047750" y="8958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04491"/>
            <a:ext cx="12192000" cy="3417863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2738717" y="0"/>
            <a:ext cx="6714567" cy="5889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108561" y="2325524"/>
            <a:ext cx="5974878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4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677974" y="3581258"/>
            <a:ext cx="4444050" cy="63788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53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 userDrawn="1"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68402" y="1791131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  <p:sp>
        <p:nvSpPr>
          <p:cNvPr id="39" name="Round Diagonal Corner Rectangle 9"/>
          <p:cNvSpPr/>
          <p:nvPr userDrawn="1"/>
        </p:nvSpPr>
        <p:spPr>
          <a:xfrm>
            <a:off x="4809386" y="162056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9386" y="168181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449955" y="168181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2" name="直接连接符 41"/>
          <p:cNvCxnSpPr>
            <a:cxnSpLocks/>
          </p:cNvCxnSpPr>
          <p:nvPr userDrawn="1"/>
        </p:nvCxnSpPr>
        <p:spPr>
          <a:xfrm>
            <a:off x="5449955" y="211429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9"/>
          <p:cNvSpPr/>
          <p:nvPr userDrawn="1"/>
        </p:nvSpPr>
        <p:spPr>
          <a:xfrm>
            <a:off x="4809386" y="237300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4809386" y="243425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5449955" y="243425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6" name="直接连接符 45"/>
          <p:cNvCxnSpPr>
            <a:cxnSpLocks/>
          </p:cNvCxnSpPr>
          <p:nvPr userDrawn="1"/>
        </p:nvCxnSpPr>
        <p:spPr>
          <a:xfrm>
            <a:off x="5449955" y="286673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 Diagonal Corner Rectangle 9"/>
          <p:cNvSpPr/>
          <p:nvPr userDrawn="1"/>
        </p:nvSpPr>
        <p:spPr>
          <a:xfrm>
            <a:off x="4809386" y="312544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4809386" y="318669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5449955" y="318669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0" name="直接连接符 49"/>
          <p:cNvCxnSpPr>
            <a:cxnSpLocks/>
          </p:cNvCxnSpPr>
          <p:nvPr userDrawn="1"/>
        </p:nvCxnSpPr>
        <p:spPr>
          <a:xfrm>
            <a:off x="5449955" y="361917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 Diagonal Corner Rectangle 9"/>
          <p:cNvSpPr/>
          <p:nvPr userDrawn="1"/>
        </p:nvSpPr>
        <p:spPr>
          <a:xfrm>
            <a:off x="4809386" y="3902041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9386" y="3963286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5449955" y="3963285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4" name="直接连接符 53"/>
          <p:cNvCxnSpPr>
            <a:cxnSpLocks/>
          </p:cNvCxnSpPr>
          <p:nvPr userDrawn="1"/>
        </p:nvCxnSpPr>
        <p:spPr>
          <a:xfrm>
            <a:off x="5449955" y="4395771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 Diagonal Corner Rectangle 9"/>
          <p:cNvSpPr/>
          <p:nvPr userDrawn="1"/>
        </p:nvSpPr>
        <p:spPr>
          <a:xfrm>
            <a:off x="4809386" y="4716793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9386" y="4778038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5449955" y="4778037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4" name="直接连接符 73"/>
          <p:cNvCxnSpPr>
            <a:cxnSpLocks/>
          </p:cNvCxnSpPr>
          <p:nvPr userDrawn="1"/>
        </p:nvCxnSpPr>
        <p:spPr>
          <a:xfrm>
            <a:off x="5449955" y="5210523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 Diagonal Corner Rectangle 9"/>
          <p:cNvSpPr/>
          <p:nvPr userDrawn="1"/>
        </p:nvSpPr>
        <p:spPr>
          <a:xfrm>
            <a:off x="4809386" y="5529634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4809386" y="5590879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5449955" y="5590878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8" name="直接连接符 77"/>
          <p:cNvCxnSpPr>
            <a:cxnSpLocks/>
          </p:cNvCxnSpPr>
          <p:nvPr userDrawn="1"/>
        </p:nvCxnSpPr>
        <p:spPr>
          <a:xfrm>
            <a:off x="5449955" y="6023364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6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目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8402" y="1791487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2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93085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768" y="1195290"/>
            <a:ext cx="10820464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单击可输入（已分为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37519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0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533336" y="6137820"/>
            <a:ext cx="11125328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9"/>
          <p:cNvSpPr txBox="1"/>
          <p:nvPr userDrawn="1"/>
        </p:nvSpPr>
        <p:spPr>
          <a:xfrm>
            <a:off x="9753600" y="6299277"/>
            <a:ext cx="213360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www.hillstonenet.com.cn</a:t>
            </a:r>
            <a:endParaRPr lang="bg-BG" sz="1100" dirty="0">
              <a:solidFill>
                <a:srgbClr val="56565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Oval 25"/>
          <p:cNvSpPr/>
          <p:nvPr userDrawn="1"/>
        </p:nvSpPr>
        <p:spPr>
          <a:xfrm>
            <a:off x="9925636" y="6459903"/>
            <a:ext cx="56662" cy="56662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Arial Unicode MS" panose="020B0604020202020204" pitchFamily="34" charset="-122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79126" y="85060"/>
            <a:ext cx="971107" cy="432392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698498" y="9847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占位符 19"/>
          <p:cNvSpPr>
            <a:spLocks noGrp="1"/>
          </p:cNvSpPr>
          <p:nvPr>
            <p:ph type="title"/>
          </p:nvPr>
        </p:nvSpPr>
        <p:spPr>
          <a:xfrm>
            <a:off x="698497" y="361823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>
              <a:defRPr lang="zh-CN" altLang="en-US" sz="12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017" y="85409"/>
            <a:ext cx="1008099" cy="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8" r:id="rId2"/>
    <p:sldLayoutId id="2147483657" r:id="rId3"/>
    <p:sldLayoutId id="2147483699" r:id="rId4"/>
    <p:sldLayoutId id="2147483660" r:id="rId5"/>
    <p:sldLayoutId id="2147483666" r:id="rId6"/>
    <p:sldLayoutId id="2147483696" r:id="rId7"/>
    <p:sldLayoutId id="2147483694" r:id="rId8"/>
    <p:sldLayoutId id="2147483669" r:id="rId9"/>
    <p:sldLayoutId id="2147483695" r:id="rId10"/>
    <p:sldLayoutId id="2147483673" r:id="rId11"/>
    <p:sldLayoutId id="2147483686" r:id="rId12"/>
    <p:sldLayoutId id="2147483691" r:id="rId13"/>
    <p:sldLayoutId id="2147483692" r:id="rId14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Tx/>
        <a:buNone/>
        <a:defRPr kumimoji="0" lang="zh-CN" altLang="en-US" sz="3600" b="0" i="0" u="none" strike="noStrike" kern="1200" cap="none" spc="0" normalizeH="0" baseline="0" smtClean="0">
          <a:ln>
            <a:noFill/>
          </a:ln>
          <a:solidFill>
            <a:srgbClr val="44546A"/>
          </a:solidFill>
          <a:effectLst/>
          <a:uLnTx/>
          <a:uFillTx/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9" Type="http://schemas.openxmlformats.org/officeDocument/2006/relationships/diagramQuickStyle" Target="../diagrams/quickStyle8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42" Type="http://schemas.openxmlformats.org/officeDocument/2006/relationships/diagramData" Target="../diagrams/data9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38" Type="http://schemas.openxmlformats.org/officeDocument/2006/relationships/diagramLayout" Target="../diagrams/layout8.xml"/><Relationship Id="rId46" Type="http://schemas.microsoft.com/office/2007/relationships/diagramDrawing" Target="../diagrams/drawing9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41" Type="http://schemas.microsoft.com/office/2007/relationships/diagramDrawing" Target="../diagrams/drawing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37" Type="http://schemas.openxmlformats.org/officeDocument/2006/relationships/diagramData" Target="../diagrams/data8.xml"/><Relationship Id="rId40" Type="http://schemas.openxmlformats.org/officeDocument/2006/relationships/diagramColors" Target="../diagrams/colors8.xml"/><Relationship Id="rId45" Type="http://schemas.openxmlformats.org/officeDocument/2006/relationships/diagramColors" Target="../diagrams/colors9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4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43" Type="http://schemas.openxmlformats.org/officeDocument/2006/relationships/diagramLayout" Target="../diagrams/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370726" y="2709043"/>
            <a:ext cx="5974878" cy="840230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源产品规划</a:t>
            </a:r>
          </a:p>
        </p:txBody>
      </p:sp>
    </p:spTree>
    <p:extLst>
      <p:ext uri="{BB962C8B-B14F-4D97-AF65-F5344CB8AC3E}">
        <p14:creationId xmlns:p14="http://schemas.microsoft.com/office/powerpoint/2010/main" val="366055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72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11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ound Diagonal Corner Rectangle 9"/>
          <p:cNvSpPr/>
          <p:nvPr/>
        </p:nvSpPr>
        <p:spPr>
          <a:xfrm flipH="1">
            <a:off x="4040696" y="1398153"/>
            <a:ext cx="1910921" cy="1910920"/>
          </a:xfrm>
          <a:prstGeom prst="round2DiagRect">
            <a:avLst>
              <a:gd name="adj1" fmla="val 18841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 Diagonal Corner Rectangle 9"/>
          <p:cNvSpPr/>
          <p:nvPr/>
        </p:nvSpPr>
        <p:spPr>
          <a:xfrm>
            <a:off x="6185197" y="1398153"/>
            <a:ext cx="1910921" cy="1910920"/>
          </a:xfrm>
          <a:prstGeom prst="round2DiagRect">
            <a:avLst>
              <a:gd name="adj1" fmla="val 18841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ound Diagonal Corner Rectangle 9"/>
          <p:cNvSpPr/>
          <p:nvPr/>
        </p:nvSpPr>
        <p:spPr>
          <a:xfrm flipH="1" flipV="1">
            <a:off x="4040696" y="3573511"/>
            <a:ext cx="1910921" cy="1910920"/>
          </a:xfrm>
          <a:prstGeom prst="round2DiagRect">
            <a:avLst>
              <a:gd name="adj1" fmla="val 18841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ound Diagonal Corner Rectangle 9"/>
          <p:cNvSpPr/>
          <p:nvPr/>
        </p:nvSpPr>
        <p:spPr>
          <a:xfrm flipV="1">
            <a:off x="6185197" y="3573511"/>
            <a:ext cx="1910921" cy="1910920"/>
          </a:xfrm>
          <a:prstGeom prst="round2DiagRect">
            <a:avLst>
              <a:gd name="adj1" fmla="val 18841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4291" y="1691894"/>
            <a:ext cx="92372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35351" y="1691894"/>
            <a:ext cx="141061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4291" y="3928964"/>
            <a:ext cx="92372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35351" y="3928964"/>
            <a:ext cx="141061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 flipH="1">
            <a:off x="977392" y="1580482"/>
            <a:ext cx="3066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77392" y="1648674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18" name="文本占位符 21"/>
          <p:cNvSpPr txBox="1">
            <a:spLocks/>
          </p:cNvSpPr>
          <p:nvPr/>
        </p:nvSpPr>
        <p:spPr>
          <a:xfrm>
            <a:off x="977391" y="2086197"/>
            <a:ext cx="2943445" cy="8580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HSM</a:t>
            </a:r>
            <a:r>
              <a:rPr lang="zh-CN" altLang="en-US" sz="1200" dirty="0"/>
              <a:t>、</a:t>
            </a:r>
            <a:r>
              <a:rPr lang="en-US" altLang="zh-CN" sz="1200" dirty="0"/>
              <a:t>HSA</a:t>
            </a:r>
            <a:r>
              <a:rPr lang="zh-CN" altLang="en-US" sz="1200" dirty="0"/>
              <a:t>、云景平台的技术积累</a:t>
            </a:r>
            <a:endParaRPr lang="en-US" altLang="zh-CN" sz="1200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成熟稳定的产品数据源</a:t>
            </a:r>
            <a:endParaRPr lang="en-US" altLang="zh-CN" sz="1200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一定规模的行业客户及安全市场份额</a:t>
            </a: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 flipH="1">
            <a:off x="8096118" y="1618633"/>
            <a:ext cx="3066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243564" y="168682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</a:p>
        </p:txBody>
      </p:sp>
      <p:sp>
        <p:nvSpPr>
          <p:cNvPr id="21" name="文本占位符 21"/>
          <p:cNvSpPr txBox="1">
            <a:spLocks/>
          </p:cNvSpPr>
          <p:nvPr/>
        </p:nvSpPr>
        <p:spPr>
          <a:xfrm>
            <a:off x="8096117" y="2124348"/>
            <a:ext cx="2874647" cy="85805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研发及</a:t>
            </a:r>
            <a:r>
              <a:rPr lang="en-US" altLang="zh-CN" sz="1200" dirty="0"/>
              <a:t>UI</a:t>
            </a:r>
            <a:r>
              <a:rPr lang="zh-CN" altLang="en-US" sz="1200" dirty="0"/>
              <a:t>资源相对紧张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无</a:t>
            </a:r>
            <a:r>
              <a:rPr lang="en-US" altLang="zh-CN" sz="1200" dirty="0"/>
              <a:t>SOC</a:t>
            </a:r>
            <a:r>
              <a:rPr lang="zh-CN" altLang="en-US" sz="1200" dirty="0"/>
              <a:t>、</a:t>
            </a:r>
            <a:r>
              <a:rPr lang="en-US" altLang="zh-CN" sz="1200" dirty="0"/>
              <a:t>SIEM</a:t>
            </a:r>
            <a:r>
              <a:rPr lang="zh-CN" altLang="en-US" sz="1200" dirty="0"/>
              <a:t>类产品的开发经验</a:t>
            </a:r>
            <a:endParaRPr lang="en-US" altLang="zh-CN" sz="1200" dirty="0"/>
          </a:p>
        </p:txBody>
      </p:sp>
      <p:cxnSp>
        <p:nvCxnSpPr>
          <p:cNvPr id="22" name="直接连接符 21"/>
          <p:cNvCxnSpPr>
            <a:cxnSpLocks/>
          </p:cNvCxnSpPr>
          <p:nvPr/>
        </p:nvCxnSpPr>
        <p:spPr>
          <a:xfrm flipH="1">
            <a:off x="977392" y="5308262"/>
            <a:ext cx="3066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cxnSpLocks/>
          </p:cNvCxnSpPr>
          <p:nvPr/>
        </p:nvCxnSpPr>
        <p:spPr>
          <a:xfrm flipH="1">
            <a:off x="8096118" y="5308262"/>
            <a:ext cx="3066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77391" y="4942601"/>
            <a:ext cx="203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243564" y="494260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</a:t>
            </a:r>
          </a:p>
        </p:txBody>
      </p:sp>
      <p:sp>
        <p:nvSpPr>
          <p:cNvPr id="26" name="文本占位符 21"/>
          <p:cNvSpPr txBox="1">
            <a:spLocks/>
          </p:cNvSpPr>
          <p:nvPr/>
        </p:nvSpPr>
        <p:spPr>
          <a:xfrm>
            <a:off x="977391" y="3936267"/>
            <a:ext cx="2874647" cy="8580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安全市场未来的发展趋势</a:t>
            </a:r>
            <a:endParaRPr lang="en-US" altLang="zh-CN" sz="1200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已有苏州公安局、内蒙网信办等项目需求支撑</a:t>
            </a:r>
          </a:p>
        </p:txBody>
      </p:sp>
      <p:sp>
        <p:nvSpPr>
          <p:cNvPr id="27" name="文本占位符 21"/>
          <p:cNvSpPr txBox="1">
            <a:spLocks/>
          </p:cNvSpPr>
          <p:nvPr/>
        </p:nvSpPr>
        <p:spPr>
          <a:xfrm>
            <a:off x="8096117" y="3936267"/>
            <a:ext cx="2874647" cy="8580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市场竞争相对激烈</a:t>
            </a:r>
            <a:endParaRPr lang="en-US" altLang="zh-CN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尚未形成标准化和刚需性产品</a:t>
            </a:r>
          </a:p>
        </p:txBody>
      </p:sp>
    </p:spTree>
    <p:extLst>
      <p:ext uri="{BB962C8B-B14F-4D97-AF65-F5344CB8AC3E}">
        <p14:creationId xmlns:p14="http://schemas.microsoft.com/office/powerpoint/2010/main" val="100520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</a:t>
            </a:r>
            <a:r>
              <a:rPr lang="zh-CN" altLang="en-US" dirty="0"/>
              <a:t>深信服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93" y="1476485"/>
            <a:ext cx="8655821" cy="42695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53531" y="1897397"/>
            <a:ext cx="4719625" cy="264732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919165" y="470021"/>
            <a:ext cx="2507980" cy="1164004"/>
          </a:xfrm>
          <a:prstGeom prst="wedgeRoundRectCallout">
            <a:avLst>
              <a:gd name="adj1" fmla="val -34666"/>
              <a:gd name="adj2" fmla="val 856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、全球办事处分布及各分支风险状况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、互访风险关系数据来源为内网互访流量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、需要配置分支</a:t>
            </a:r>
            <a:r>
              <a:rPr lang="en-US" altLang="zh-CN" sz="1200" dirty="0"/>
              <a:t>—</a:t>
            </a:r>
            <a:r>
              <a:rPr lang="zh-CN" altLang="en-US" sz="1200" dirty="0"/>
              <a:t>分支内配置业务和内网主机网段</a:t>
            </a:r>
          </a:p>
        </p:txBody>
      </p:sp>
      <p:sp>
        <p:nvSpPr>
          <p:cNvPr id="13" name="矩形 12"/>
          <p:cNvSpPr/>
          <p:nvPr/>
        </p:nvSpPr>
        <p:spPr>
          <a:xfrm>
            <a:off x="1733550" y="4638675"/>
            <a:ext cx="1666876" cy="10668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12890" y="4330961"/>
            <a:ext cx="1536189" cy="816772"/>
          </a:xfrm>
          <a:prstGeom prst="wedgeRoundRectCallout">
            <a:avLst>
              <a:gd name="adj1" fmla="val 42287"/>
              <a:gd name="adj2" fmla="val 73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、国内外攻击源</a:t>
            </a:r>
            <a:r>
              <a:rPr lang="en-US" altLang="zh-CN" sz="1200" dirty="0"/>
              <a:t>TOPN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3453530" y="4629150"/>
            <a:ext cx="4719625" cy="107632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3835670" y="5939570"/>
            <a:ext cx="2383802" cy="630725"/>
          </a:xfrm>
          <a:prstGeom prst="wedgeRoundRectCallout">
            <a:avLst>
              <a:gd name="adj1" fmla="val -29871"/>
              <a:gd name="adj2" fmla="val -7947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、展示实时的外部攻击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、数据来源为外部威胁日志</a:t>
            </a:r>
          </a:p>
        </p:txBody>
      </p:sp>
      <p:sp>
        <p:nvSpPr>
          <p:cNvPr id="17" name="矩形 16"/>
          <p:cNvSpPr/>
          <p:nvPr/>
        </p:nvSpPr>
        <p:spPr>
          <a:xfrm>
            <a:off x="8226259" y="1897397"/>
            <a:ext cx="1811135" cy="228407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10090497" y="1645845"/>
            <a:ext cx="1506906" cy="783030"/>
          </a:xfrm>
          <a:prstGeom prst="wedgeRoundRectCallout">
            <a:avLst>
              <a:gd name="adj1" fmla="val -46044"/>
              <a:gd name="adj2" fmla="val 8421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、对各分支风险等级评估</a:t>
            </a:r>
          </a:p>
        </p:txBody>
      </p:sp>
      <p:sp>
        <p:nvSpPr>
          <p:cNvPr id="19" name="矩形 18"/>
          <p:cNvSpPr/>
          <p:nvPr/>
        </p:nvSpPr>
        <p:spPr>
          <a:xfrm>
            <a:off x="1733550" y="1972636"/>
            <a:ext cx="1630539" cy="259936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107919" y="1696445"/>
            <a:ext cx="1536189" cy="816772"/>
          </a:xfrm>
          <a:prstGeom prst="wedgeRoundRectCallout">
            <a:avLst>
              <a:gd name="adj1" fmla="val 42287"/>
              <a:gd name="adj2" fmla="val 73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、数据来源为外部威胁事件</a:t>
            </a:r>
          </a:p>
        </p:txBody>
      </p:sp>
    </p:spTree>
    <p:extLst>
      <p:ext uri="{BB962C8B-B14F-4D97-AF65-F5344CB8AC3E}">
        <p14:creationId xmlns:p14="http://schemas.microsoft.com/office/powerpoint/2010/main" val="58494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透视镜</a:t>
            </a:r>
            <a:r>
              <a:rPr lang="en-US" altLang="zh-CN" dirty="0"/>
              <a:t>—</a:t>
            </a:r>
            <a:r>
              <a:rPr lang="zh-CN" altLang="en-US" dirty="0"/>
              <a:t>深信服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13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20" y="1156563"/>
            <a:ext cx="8548151" cy="471244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785315" y="2143639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24231" y="5084828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216041" y="4079573"/>
            <a:ext cx="760297" cy="89101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标注 13"/>
          <p:cNvSpPr/>
          <p:nvPr/>
        </p:nvSpPr>
        <p:spPr>
          <a:xfrm>
            <a:off x="2361493" y="2769511"/>
            <a:ext cx="847644" cy="457201"/>
          </a:xfrm>
          <a:prstGeom prst="wedgeRoundRectCallout">
            <a:avLst>
              <a:gd name="adj1" fmla="val 38979"/>
              <a:gd name="adj2" fmla="val -863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内网网段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2209147" y="4375220"/>
            <a:ext cx="840698" cy="437337"/>
          </a:xfrm>
          <a:prstGeom prst="wedgeRoundRectCallout">
            <a:avLst>
              <a:gd name="adj1" fmla="val 29477"/>
              <a:gd name="adj2" fmla="val 8839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核心业务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9874400" y="1680869"/>
            <a:ext cx="1459066" cy="782868"/>
          </a:xfrm>
          <a:prstGeom prst="wedgeRoundRectCallout">
            <a:avLst>
              <a:gd name="adj1" fmla="val -65431"/>
              <a:gd name="adj2" fmla="val 3988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数据来源为探针</a:t>
            </a:r>
            <a:r>
              <a:rPr lang="en-US" altLang="zh-CN" sz="1200" dirty="0" err="1"/>
              <a:t>Netflow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224886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—360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14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57909" y="1148959"/>
            <a:ext cx="6152442" cy="35898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57908" y="4738826"/>
            <a:ext cx="6152444" cy="120791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10351" y="2243981"/>
            <a:ext cx="2479094" cy="370275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7610352" y="1148959"/>
            <a:ext cx="2479093" cy="10950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18056" y="1258188"/>
            <a:ext cx="6000344" cy="344363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54502" y="1354858"/>
            <a:ext cx="1637798" cy="889122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、手工绘制拓扑图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、导入背景图片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、将资产拖至相应位置</a:t>
            </a:r>
          </a:p>
        </p:txBody>
      </p:sp>
      <p:sp>
        <p:nvSpPr>
          <p:cNvPr id="11" name="矩形 10"/>
          <p:cNvSpPr/>
          <p:nvPr/>
        </p:nvSpPr>
        <p:spPr>
          <a:xfrm>
            <a:off x="7619700" y="1207387"/>
            <a:ext cx="2382256" cy="4696699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0089445" y="1012946"/>
            <a:ext cx="1637798" cy="889122"/>
          </a:xfrm>
          <a:prstGeom prst="wedgeRoundRectCallout">
            <a:avLst>
              <a:gd name="adj1" fmla="val -38922"/>
              <a:gd name="adj2" fmla="val 7592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、全局、各安全域风险状况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、需配置安全域</a:t>
            </a:r>
          </a:p>
        </p:txBody>
      </p:sp>
      <p:sp>
        <p:nvSpPr>
          <p:cNvPr id="13" name="矩形 12"/>
          <p:cNvSpPr/>
          <p:nvPr/>
        </p:nvSpPr>
        <p:spPr>
          <a:xfrm>
            <a:off x="1489834" y="4786487"/>
            <a:ext cx="6000344" cy="109502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54502" y="3499556"/>
            <a:ext cx="1620564" cy="1040363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、威胁事件统计分类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、数据来源为全网威胁事件和关联分析事件</a:t>
            </a:r>
          </a:p>
        </p:txBody>
      </p:sp>
    </p:spTree>
    <p:extLst>
      <p:ext uri="{BB962C8B-B14F-4D97-AF65-F5344CB8AC3E}">
        <p14:creationId xmlns:p14="http://schemas.microsoft.com/office/powerpoint/2010/main" val="71271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15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88" y="1343620"/>
            <a:ext cx="8470896" cy="47641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34153" y="1786882"/>
            <a:ext cx="4614583" cy="285577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4153" y="4691652"/>
            <a:ext cx="4614584" cy="133241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292967" y="6254257"/>
            <a:ext cx="2157700" cy="496499"/>
          </a:xfrm>
          <a:prstGeom prst="wedgeRoundRectCallout">
            <a:avLst>
              <a:gd name="adj1" fmla="val -35027"/>
              <a:gd name="adj2" fmla="val -838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、实时安全事件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、来源为外部威胁事件日志</a:t>
            </a:r>
            <a:endParaRPr lang="en-US" altLang="zh-CN" sz="1200" dirty="0"/>
          </a:p>
        </p:txBody>
      </p:sp>
      <p:sp>
        <p:nvSpPr>
          <p:cNvPr id="11" name="矩形 10"/>
          <p:cNvSpPr/>
          <p:nvPr/>
        </p:nvSpPr>
        <p:spPr>
          <a:xfrm>
            <a:off x="1805353" y="1786882"/>
            <a:ext cx="1781907" cy="136662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99292" y="1395333"/>
            <a:ext cx="1559168" cy="1007896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、按攻击发生次数对攻击源区域排名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、可选择国内</a:t>
            </a:r>
            <a:r>
              <a:rPr lang="en-US" altLang="zh-CN" sz="1200" dirty="0"/>
              <a:t>/</a:t>
            </a:r>
            <a:r>
              <a:rPr lang="zh-CN" altLang="en-US" sz="1200" dirty="0"/>
              <a:t>外切换</a:t>
            </a:r>
            <a:endParaRPr lang="en-US" altLang="zh-CN" sz="1200" dirty="0"/>
          </a:p>
        </p:txBody>
      </p:sp>
      <p:sp>
        <p:nvSpPr>
          <p:cNvPr id="13" name="圆角矩形标注 12"/>
          <p:cNvSpPr/>
          <p:nvPr/>
        </p:nvSpPr>
        <p:spPr>
          <a:xfrm>
            <a:off x="199292" y="3113316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、按百分比对攻击类别进行统计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、数据来源为全网安全事件</a:t>
            </a:r>
            <a:endParaRPr lang="en-US" altLang="zh-CN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199292" y="4774354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、漏洞攻击类型的百分比统计</a:t>
            </a:r>
            <a:endParaRPr lang="en-US" altLang="zh-CN" sz="1200" dirty="0"/>
          </a:p>
        </p:txBody>
      </p:sp>
      <p:sp>
        <p:nvSpPr>
          <p:cNvPr id="16" name="圆角矩形标注 15"/>
          <p:cNvSpPr/>
          <p:nvPr/>
        </p:nvSpPr>
        <p:spPr>
          <a:xfrm>
            <a:off x="10276249" y="1292389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、以时间维度展示攻击趋势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、周期可选择天</a:t>
            </a:r>
            <a:r>
              <a:rPr lang="en-US" altLang="zh-CN" sz="1200" dirty="0"/>
              <a:t>/</a:t>
            </a:r>
            <a:r>
              <a:rPr lang="zh-CN" altLang="en-US" sz="1200" dirty="0"/>
              <a:t>周</a:t>
            </a:r>
            <a:r>
              <a:rPr lang="en-US" altLang="zh-CN" sz="1200" dirty="0"/>
              <a:t>/</a:t>
            </a:r>
            <a:r>
              <a:rPr lang="zh-CN" altLang="en-US" sz="1200" dirty="0"/>
              <a:t>月</a:t>
            </a:r>
            <a:endParaRPr lang="en-US" altLang="zh-CN" sz="1200" dirty="0"/>
          </a:p>
        </p:txBody>
      </p:sp>
      <p:sp>
        <p:nvSpPr>
          <p:cNvPr id="17" name="矩形 16"/>
          <p:cNvSpPr/>
          <p:nvPr/>
        </p:nvSpPr>
        <p:spPr>
          <a:xfrm>
            <a:off x="1805353" y="3238216"/>
            <a:ext cx="1781907" cy="132643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05353" y="4672968"/>
            <a:ext cx="1781907" cy="141130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42522" y="1746691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42522" y="3238216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10276249" y="2902408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、僵木蠕分类统计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</a:t>
            </a:r>
            <a:r>
              <a:rPr lang="en-US" altLang="zh-CN" sz="1200" dirty="0"/>
              <a:t>AV</a:t>
            </a:r>
            <a:r>
              <a:rPr lang="zh-CN" altLang="en-US" sz="1200" dirty="0"/>
              <a:t>检测事件</a:t>
            </a:r>
            <a:endParaRPr lang="en-US" altLang="zh-CN" sz="1200" dirty="0"/>
          </a:p>
        </p:txBody>
      </p:sp>
      <p:sp>
        <p:nvSpPr>
          <p:cNvPr id="22" name="矩形 21"/>
          <p:cNvSpPr/>
          <p:nvPr/>
        </p:nvSpPr>
        <p:spPr>
          <a:xfrm>
            <a:off x="8342522" y="4691652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10276249" y="4564650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天内的</a:t>
            </a:r>
            <a:r>
              <a:rPr lang="en-US" altLang="zh-CN" sz="1200" dirty="0"/>
              <a:t>DDOS</a:t>
            </a:r>
            <a:r>
              <a:rPr lang="zh-CN" altLang="en-US" sz="1200" dirty="0"/>
              <a:t>攻击变化趋势</a:t>
            </a:r>
            <a:endParaRPr lang="en-US" altLang="zh-CN" sz="1200" dirty="0"/>
          </a:p>
        </p:txBody>
      </p:sp>
      <p:sp>
        <p:nvSpPr>
          <p:cNvPr id="5" name="圆角矩形标注 4"/>
          <p:cNvSpPr/>
          <p:nvPr/>
        </p:nvSpPr>
        <p:spPr>
          <a:xfrm>
            <a:off x="6188468" y="668680"/>
            <a:ext cx="2690448" cy="653359"/>
          </a:xfrm>
          <a:prstGeom prst="wedgeRoundRectCallout">
            <a:avLst>
              <a:gd name="adj1" fmla="val -25855"/>
              <a:gd name="adj2" fmla="val 1120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、全球地图攻击源</a:t>
            </a:r>
            <a:r>
              <a:rPr lang="en-US" altLang="zh-CN" sz="1200" dirty="0"/>
              <a:t>/</a:t>
            </a:r>
            <a:r>
              <a:rPr lang="zh-CN" altLang="en-US" sz="1200" dirty="0"/>
              <a:t>目展示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、数据来源为实时的外部攻击事件</a:t>
            </a:r>
          </a:p>
        </p:txBody>
      </p:sp>
    </p:spTree>
    <p:extLst>
      <p:ext uri="{BB962C8B-B14F-4D97-AF65-F5344CB8AC3E}">
        <p14:creationId xmlns:p14="http://schemas.microsoft.com/office/powerpoint/2010/main" val="16423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NTA—H3C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16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17" y="1385877"/>
            <a:ext cx="8107005" cy="45520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48624" y="1415323"/>
            <a:ext cx="1158791" cy="19074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8520736" y="772089"/>
            <a:ext cx="1445868" cy="449906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选择业务系统和周期</a:t>
            </a:r>
          </a:p>
        </p:txBody>
      </p:sp>
      <p:sp>
        <p:nvSpPr>
          <p:cNvPr id="7" name="矩形 6"/>
          <p:cNvSpPr/>
          <p:nvPr/>
        </p:nvSpPr>
        <p:spPr>
          <a:xfrm>
            <a:off x="4679301" y="2681415"/>
            <a:ext cx="830545" cy="61277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812705" y="2844278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NTA</a:t>
            </a:r>
            <a:r>
              <a:rPr lang="zh-CN" altLang="en-US" sz="1200" dirty="0"/>
              <a:t>技术，超出警戒值视为异常</a:t>
            </a:r>
          </a:p>
        </p:txBody>
      </p:sp>
      <p:sp>
        <p:nvSpPr>
          <p:cNvPr id="9" name="矩形 8"/>
          <p:cNvSpPr/>
          <p:nvPr/>
        </p:nvSpPr>
        <p:spPr>
          <a:xfrm>
            <a:off x="1643025" y="3680908"/>
            <a:ext cx="7864390" cy="223924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9839157" y="4221672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罗列出每次异常访问事件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3356070" y="869842"/>
            <a:ext cx="1599752" cy="609001"/>
          </a:xfrm>
          <a:prstGeom prst="wedgeRoundRectCallout">
            <a:avLst>
              <a:gd name="adj1" fmla="val 27446"/>
              <a:gd name="adj2" fmla="val 9708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数据来源为流量探针的</a:t>
            </a:r>
            <a:r>
              <a:rPr lang="en-US" altLang="zh-CN" sz="1200" dirty="0" err="1"/>
              <a:t>Netflow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70174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用户行为分析</a:t>
            </a:r>
            <a:r>
              <a:rPr lang="en-US" altLang="zh-CN" dirty="0"/>
              <a:t>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17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1" y="1311516"/>
            <a:ext cx="7959237" cy="44690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06285" y="1626337"/>
            <a:ext cx="3773037" cy="2652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916222" y="666673"/>
            <a:ext cx="1903070" cy="810435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、用户画像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、实时行为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、数据来源为上网行为日志和</a:t>
            </a:r>
            <a:r>
              <a:rPr lang="en-US" altLang="zh-CN" sz="1200" dirty="0"/>
              <a:t>URL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1781122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通用</a:t>
            </a:r>
            <a:r>
              <a:rPr lang="en-US" altLang="zh-CN" dirty="0"/>
              <a:t>/</a:t>
            </a:r>
            <a:r>
              <a:rPr lang="zh-CN" altLang="en-US" dirty="0"/>
              <a:t>差异化功能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18</a:t>
            </a:fld>
            <a:endParaRPr lang="en-US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546199" y="1097280"/>
          <a:ext cx="5184042" cy="457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0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8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通用性功能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相似点（可参考厂商功能）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341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大屏投放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、外部攻击事件态势（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、内网分支安全概览（深信服）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、全网资产安全态势（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319170975"/>
                  </a:ext>
                </a:extLst>
              </a:tr>
              <a:tr h="60789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资产管理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、手动添加资产（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资产投入时长、维保时长）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、划分安全域、分支（深信服透视镜）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4255491860"/>
                  </a:ext>
                </a:extLst>
              </a:tr>
              <a:tr h="65834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威胁告警及处理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、威胁告警（</a:t>
                      </a: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Fireeye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APT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检测、深信服攻击链）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、威胁评估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、处置建议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110186179"/>
                  </a:ext>
                </a:extLst>
              </a:tr>
              <a:tr h="37306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关联分析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、跨设备事件关联（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自定义关联规则）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646411626"/>
                  </a:ext>
                </a:extLst>
              </a:tr>
              <a:tr h="60789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溯源分析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、定位全局威胁事件起源（深信服潜伏黄金眼）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、互联网威胁情报追踪（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情报中心）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626547007"/>
                  </a:ext>
                </a:extLst>
              </a:tr>
              <a:tr h="60789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知识库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、威胁详细阐述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、处置案例（深信服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BBS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社区）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145350599"/>
                  </a:ext>
                </a:extLst>
              </a:tr>
              <a:tr h="60789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日志审计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、大容量日志存储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、日志检索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19534907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835852" y="1097280"/>
          <a:ext cx="5978196" cy="4851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5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差异化功能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厂商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0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数据来源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深信服：仅收集深信服安全设备日志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：安全设备、网络设备、数据库、业务系统等日志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2655955005"/>
                  </a:ext>
                </a:extLst>
              </a:tr>
              <a:tr h="5232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工单流程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：威胁事件状态管理及处理流程跟踪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2484868195"/>
                  </a:ext>
                </a:extLst>
              </a:tr>
              <a:tr h="523210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拓扑绘制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：手工绘制拓扑图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319170975"/>
                  </a:ext>
                </a:extLst>
              </a:tr>
              <a:tr h="565031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漏洞扫描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深信服：探针集成漏扫功能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、数据库等漏洞扫描，需联动漏扫设备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2642265980"/>
                  </a:ext>
                </a:extLst>
              </a:tr>
              <a:tr h="5650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异常流量分析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NTA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技术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4255491860"/>
                  </a:ext>
                </a:extLst>
              </a:tr>
              <a:tr h="5650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用户行为分析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深信服：异常行为分析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：行为画像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110186179"/>
                  </a:ext>
                </a:extLst>
              </a:tr>
              <a:tr h="5232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策略管理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：安全策略、配置、版本管理等</a:t>
                      </a: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626547007"/>
                  </a:ext>
                </a:extLst>
              </a:tr>
              <a:tr h="6680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高级可持续威胁的监测</a:t>
                      </a: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FireEye TAP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：直接使用风险告警为主，引导关注点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54100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978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CC3BE-1E83-46A1-8591-664FA6C1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EF59F3-2D82-468E-822B-D8064E8C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19</a:t>
            </a:fld>
            <a:endParaRPr lang="en-US" altLang="zh-CN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3F2FDBE-0C74-4CDF-B5F7-3EB5144AA564}"/>
              </a:ext>
            </a:extLst>
          </p:cNvPr>
          <p:cNvGraphicFramePr/>
          <p:nvPr>
            <p:extLst/>
          </p:nvPr>
        </p:nvGraphicFramePr>
        <p:xfrm>
          <a:off x="697470" y="1177635"/>
          <a:ext cx="10787947" cy="4759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源产品规划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547731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CC3BE-1E83-46A1-8591-664FA6C1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EF59F3-2D82-468E-822B-D8064E8C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20</a:t>
            </a:fld>
            <a:endParaRPr lang="en-US" altLang="zh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6382680-4B46-4389-8A61-6B9C10384A25}"/>
              </a:ext>
            </a:extLst>
          </p:cNvPr>
          <p:cNvCxnSpPr>
            <a:cxnSpLocks/>
          </p:cNvCxnSpPr>
          <p:nvPr/>
        </p:nvCxnSpPr>
        <p:spPr>
          <a:xfrm>
            <a:off x="6124353" y="1127051"/>
            <a:ext cx="0" cy="4851185"/>
          </a:xfrm>
          <a:prstGeom prst="line">
            <a:avLst/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6C38839-87EE-420B-BFF4-1BE222A202F4}"/>
              </a:ext>
            </a:extLst>
          </p:cNvPr>
          <p:cNvCxnSpPr/>
          <p:nvPr/>
        </p:nvCxnSpPr>
        <p:spPr>
          <a:xfrm>
            <a:off x="932122" y="3542010"/>
            <a:ext cx="10271051" cy="10633"/>
          </a:xfrm>
          <a:prstGeom prst="line">
            <a:avLst/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024CDDE-F03C-41A1-9AD7-A36110D432B3}"/>
              </a:ext>
            </a:extLst>
          </p:cNvPr>
          <p:cNvCxnSpPr/>
          <p:nvPr/>
        </p:nvCxnSpPr>
        <p:spPr>
          <a:xfrm flipV="1">
            <a:off x="644817" y="1127527"/>
            <a:ext cx="1" cy="145666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C2F2330-CEAF-47BE-98ED-24DB151822FF}"/>
              </a:ext>
            </a:extLst>
          </p:cNvPr>
          <p:cNvCxnSpPr/>
          <p:nvPr/>
        </p:nvCxnSpPr>
        <p:spPr>
          <a:xfrm>
            <a:off x="9044764" y="5978236"/>
            <a:ext cx="2158409" cy="1063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8740C2E3-1C27-423F-8708-85FA30D4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49" y="4073334"/>
            <a:ext cx="2447163" cy="153976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5812BE1-FA5F-4185-B1B2-789A605D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764" y="1466107"/>
            <a:ext cx="2535089" cy="1461672"/>
          </a:xfrm>
          <a:prstGeom prst="rect">
            <a:avLst/>
          </a:prstGeom>
        </p:spPr>
      </p:pic>
      <p:pic>
        <p:nvPicPr>
          <p:cNvPr id="31" name="Picture 6" descr="http://imgsrc.baidu.com/baike/pic/item/35a85edf8db1cb1343b78338d654564e92584b3a.jpg">
            <a:extLst>
              <a:ext uri="{FF2B5EF4-FFF2-40B4-BE49-F238E27FC236}">
                <a16:creationId xmlns:a16="http://schemas.microsoft.com/office/drawing/2014/main" id="{C30D7691-4E51-4737-859E-9652CB08E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42" y="1459906"/>
            <a:ext cx="2348600" cy="146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https://timgsa.baidu.com/timg?image&amp;quality=80&amp;size=b9999_10000&amp;sec=1523277654826&amp;di=8be7d2f5a434e5620551414c355c24c7&amp;imgtype=0&amp;src=http%3A%2F%2Fwww.afwing.com%2Fd%2Ffile%2Fencyclopaedia%2Fknowledge%2F9e67d01c2939bfe367c1959622c62bb6.jpg">
            <a:extLst>
              <a:ext uri="{FF2B5EF4-FFF2-40B4-BE49-F238E27FC236}">
                <a16:creationId xmlns:a16="http://schemas.microsoft.com/office/drawing/2014/main" id="{3CD9E508-CB29-47B1-A258-7A81B54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624" y="4073334"/>
            <a:ext cx="2524230" cy="156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9AF40E6B-889C-44CF-8B8F-DF9E5C845245}"/>
              </a:ext>
            </a:extLst>
          </p:cNvPr>
          <p:cNvSpPr/>
          <p:nvPr/>
        </p:nvSpPr>
        <p:spPr>
          <a:xfrm>
            <a:off x="10755213" y="1045286"/>
            <a:ext cx="6046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E8B9D89-1BD6-4E9B-B1C2-E95096D64BED}"/>
              </a:ext>
            </a:extLst>
          </p:cNvPr>
          <p:cNvSpPr/>
          <p:nvPr/>
        </p:nvSpPr>
        <p:spPr>
          <a:xfrm>
            <a:off x="697470" y="1106791"/>
            <a:ext cx="9749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9054F8C-FF14-4817-9F7E-5A6C5E7E999D}"/>
              </a:ext>
            </a:extLst>
          </p:cNvPr>
          <p:cNvSpPr/>
          <p:nvPr/>
        </p:nvSpPr>
        <p:spPr>
          <a:xfrm>
            <a:off x="983145" y="5682112"/>
            <a:ext cx="10967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Niche players</a:t>
            </a:r>
            <a:endParaRPr lang="zh-CN" altLang="en-US" sz="11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C15E131-132F-4E76-9B8C-9762F117969A}"/>
              </a:ext>
            </a:extLst>
          </p:cNvPr>
          <p:cNvSpPr/>
          <p:nvPr/>
        </p:nvSpPr>
        <p:spPr>
          <a:xfrm>
            <a:off x="10675244" y="5687941"/>
            <a:ext cx="9124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Visionaries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573A7EE-EF9E-4FF4-8219-C6EDE803FC83}"/>
              </a:ext>
            </a:extLst>
          </p:cNvPr>
          <p:cNvSpPr/>
          <p:nvPr/>
        </p:nvSpPr>
        <p:spPr>
          <a:xfrm>
            <a:off x="4485212" y="3653526"/>
            <a:ext cx="139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Phantom II</a:t>
            </a:r>
            <a:endParaRPr lang="en-US" altLang="zh-CN" b="0" i="0" dirty="0"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18A112-550F-41D5-95AE-804764E60CBA}"/>
              </a:ext>
            </a:extLst>
          </p:cNvPr>
          <p:cNvSpPr/>
          <p:nvPr/>
        </p:nvSpPr>
        <p:spPr>
          <a:xfrm>
            <a:off x="6539523" y="3653526"/>
            <a:ext cx="893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Falcon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ADB2D28-FB1F-4B63-B8E3-E833BAB15D32}"/>
              </a:ext>
            </a:extLst>
          </p:cNvPr>
          <p:cNvSpPr/>
          <p:nvPr/>
        </p:nvSpPr>
        <p:spPr>
          <a:xfrm>
            <a:off x="4542920" y="1045286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Lighting II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20021E7-C6C0-419E-8CE8-F1404D6A859A}"/>
              </a:ext>
            </a:extLst>
          </p:cNvPr>
          <p:cNvSpPr/>
          <p:nvPr/>
        </p:nvSpPr>
        <p:spPr>
          <a:xfrm>
            <a:off x="6468093" y="1037380"/>
            <a:ext cx="101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Specter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B747F0B-C950-45D6-AC35-3AD5588F542F}"/>
              </a:ext>
            </a:extLst>
          </p:cNvPr>
          <p:cNvSpPr/>
          <p:nvPr/>
        </p:nvSpPr>
        <p:spPr>
          <a:xfrm>
            <a:off x="638367" y="3876952"/>
            <a:ext cx="2714717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en-US" altLang="zh-CN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目标与特性：</a:t>
            </a:r>
            <a:endParaRPr lang="en-US" altLang="zh-CN" sz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Hillstone</a:t>
            </a:r>
            <a:r>
              <a: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现有资源（</a:t>
            </a:r>
            <a:r>
              <a:rPr lang="en-US" altLang="zh-CN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HSM&amp;HSA</a:t>
            </a:r>
            <a:r>
              <a: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i="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b="0" i="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初步</a:t>
            </a:r>
            <a:r>
              <a: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具备高效安全视图</a:t>
            </a:r>
            <a:endParaRPr lang="en-US" altLang="zh-CN" sz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i="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b="0" i="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趁态势感知热，</a:t>
            </a:r>
            <a:r>
              <a: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快速进入市场（中东战争</a:t>
            </a:r>
            <a:r>
              <a:rPr lang="en-US" altLang="zh-CN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闪电战）</a:t>
            </a:r>
            <a:endParaRPr lang="en-US" altLang="zh-CN" sz="1200" b="0" i="0" dirty="0"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2C2CD70-8FD9-48C8-98FA-F699EA5AF432}"/>
              </a:ext>
            </a:extLst>
          </p:cNvPr>
          <p:cNvSpPr/>
          <p:nvPr/>
        </p:nvSpPr>
        <p:spPr>
          <a:xfrm>
            <a:off x="8936334" y="4009352"/>
            <a:ext cx="2967777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目标与特性：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具备高可用，高存储，高性能，高效检索等逐渐稳定的产品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具备高兼容性，可分析多个主流厂商，或标准源数据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F7B8436-2002-4DE7-98D2-5A741059D878}"/>
              </a:ext>
            </a:extLst>
          </p:cNvPr>
          <p:cNvSpPr/>
          <p:nvPr/>
        </p:nvSpPr>
        <p:spPr>
          <a:xfrm>
            <a:off x="777286" y="1383867"/>
            <a:ext cx="2535087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目标与特性：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具备成熟的安全建模能力，以及自定义建模等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融合第三方的威胁情报，具备稳定的多维度关联，深度分析能力</a:t>
            </a:r>
            <a:endParaRPr lang="en-US" altLang="zh-CN" sz="12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2F561EE-F765-4D22-A2A7-4D1E39763DC0}"/>
              </a:ext>
            </a:extLst>
          </p:cNvPr>
          <p:cNvSpPr/>
          <p:nvPr/>
        </p:nvSpPr>
        <p:spPr>
          <a:xfrm>
            <a:off x="8895623" y="1466107"/>
            <a:ext cx="3008498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目标与特性：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具备数据驱动安全的能力，本身就是一个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SecAAS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具备全网协同防御的实时安全云计算能力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22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293" y="272882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 整体功能架构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412822" y="6353475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0" y="1147867"/>
            <a:ext cx="3631339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00B05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        安全态势呈现    </a:t>
            </a:r>
            <a:r>
              <a:rPr lang="en-US" altLang="zh-CN" sz="800" b="1" dirty="0">
                <a:solidFill>
                  <a:srgbClr val="00B05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New</a:t>
            </a:r>
            <a:endParaRPr lang="zh-CN" altLang="en-US" sz="1200" b="1" dirty="0">
              <a:solidFill>
                <a:srgbClr val="00B05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" y="1658370"/>
            <a:ext cx="2494814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安全全局态势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192" y="2091442"/>
            <a:ext cx="1132357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资产风险态势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483431" y="2091442"/>
            <a:ext cx="1132357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流量态势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785007" y="967600"/>
            <a:ext cx="19456" cy="550988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3958131" y="1147867"/>
            <a:ext cx="1161539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集中管理</a:t>
            </a:r>
            <a:r>
              <a:rPr lang="en-US" altLang="zh-CN" sz="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HSM</a:t>
            </a:r>
            <a:endParaRPr lang="zh-CN" altLang="en-US" sz="12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273338" y="967598"/>
            <a:ext cx="19456" cy="55098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5399976" y="1135629"/>
            <a:ext cx="1161539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日志</a:t>
            </a:r>
            <a:r>
              <a:rPr lang="en-US" altLang="zh-CN" sz="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HSA</a:t>
            </a:r>
            <a:endParaRPr lang="zh-CN" altLang="en-US" sz="12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705455" y="967598"/>
            <a:ext cx="19456" cy="55098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6828480" y="1135629"/>
            <a:ext cx="1157669" cy="31379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告警</a:t>
            </a:r>
            <a:r>
              <a:rPr lang="en-US" altLang="zh-CN" sz="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HSM&amp;HSA</a:t>
            </a:r>
            <a:endParaRPr lang="zh-CN" altLang="en-US" sz="12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140043" y="967598"/>
            <a:ext cx="19456" cy="55098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8302798" y="1118683"/>
            <a:ext cx="1144135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报表</a:t>
            </a:r>
            <a:r>
              <a:rPr lang="en-US" altLang="zh-CN" sz="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HSM&amp;HSA</a:t>
            </a:r>
            <a:endParaRPr lang="zh-CN" altLang="en-US" sz="12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612007" y="1042405"/>
            <a:ext cx="19456" cy="55098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9754371" y="1118683"/>
            <a:ext cx="1144135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智</a:t>
            </a:r>
            <a:r>
              <a:rPr lang="en-US" altLang="zh-CN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</a:t>
            </a:r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源中心 </a:t>
            </a:r>
            <a:r>
              <a:rPr lang="en-US" altLang="zh-CN" sz="800" dirty="0">
                <a:solidFill>
                  <a:srgbClr val="00B05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New</a:t>
            </a:r>
            <a:endParaRPr lang="zh-CN" altLang="en-US" sz="1200" dirty="0">
              <a:solidFill>
                <a:srgbClr val="00B05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1025300" y="967597"/>
            <a:ext cx="19456" cy="55098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11091084" y="1120659"/>
            <a:ext cx="1042114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智</a:t>
            </a:r>
            <a:r>
              <a:rPr lang="en-US" altLang="zh-CN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</a:t>
            </a:r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源平台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6764761" y="1770443"/>
            <a:ext cx="630060" cy="49610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告警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统计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7450072" y="1770443"/>
            <a:ext cx="634719" cy="49610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告警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规则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6975693" y="2644799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预定义规则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974135" y="3008777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自定义规则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979122" y="3372755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告警回收站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002540" y="4045885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告警查询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7002540" y="4389758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告警统计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995754" y="4977284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设备告警统计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6995754" y="5327502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设备告警趋势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8199773" y="1770443"/>
            <a:ext cx="630060" cy="49610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报表管理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8885488" y="1764039"/>
            <a:ext cx="630060" cy="49610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模板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8385536" y="4045884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报表计划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8369061" y="2628822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预定义模板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367503" y="2992800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自定义模板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385536" y="4383911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业务系统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85536" y="4977284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报表文件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853345" y="1764039"/>
            <a:ext cx="630060" cy="49610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设备列表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4595577" y="1770443"/>
            <a:ext cx="630060" cy="49610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设备配置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11091084" y="1658370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用户管理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11091084" y="2008641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分布式部署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1091084" y="2358912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态势平台管理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1071460" y="3364685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升级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1082902" y="4045884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许可证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1077181" y="4396156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管理员通知</a:t>
            </a:r>
            <a:endParaRPr lang="en-US" altLang="zh-CN" sz="105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1082902" y="4746427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诊断工具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1071460" y="5096698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日志备份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1077181" y="5446969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语言设置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11082902" y="5797240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关机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1071460" y="6147511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帮助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1230496" y="2091442"/>
            <a:ext cx="1160513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用户行为态势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9754491" y="1532978"/>
            <a:ext cx="1144013" cy="330927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关联分析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9754431" y="1923425"/>
            <a:ext cx="1144013" cy="330927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rgbClr val="C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漏洞主动发现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9754431" y="2313872"/>
            <a:ext cx="1144013" cy="330927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rgbClr val="C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安全威胁情报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571936" y="5737320"/>
            <a:ext cx="2494814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5F899D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态势用户自定义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74555" y="2633906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全局资产分布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72997" y="2997884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全局主机分布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7984" y="3361862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资产业务风险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305460" y="2630134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全局用户分析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1303902" y="2994112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IM</a:t>
            </a:r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用户行为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1308889" y="3358090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BBS</a:t>
            </a:r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用户行为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54288" y="2628248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资产流量分析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552730" y="2992226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业务流量分析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2557717" y="3356204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内网流量分析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6069" y="3714947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主机风险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86069" y="4071866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全局威胁事件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72997" y="4409080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失陷资产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72997" y="5365249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5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实时攻防信息</a:t>
            </a:r>
            <a:endParaRPr lang="en-US" altLang="zh-CN" sz="1050" dirty="0">
              <a:solidFill>
                <a:srgbClr val="00B05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310310" y="3722068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文件泄密行为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1314025" y="4078143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游戏</a:t>
            </a:r>
            <a:r>
              <a:rPr lang="en-US" altLang="zh-CN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/</a:t>
            </a:r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娱乐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311259" y="4414027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邮件收发行为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316246" y="4778005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股票类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2552730" y="3722068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异常流量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549269" y="4089818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流量访问视图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2558886" y="5373342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5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实时流量信息</a:t>
            </a:r>
            <a:endParaRPr lang="en-US" altLang="zh-CN" sz="1050" dirty="0">
              <a:solidFill>
                <a:srgbClr val="00B05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1310310" y="5369840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5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实时全网拓扑</a:t>
            </a:r>
            <a:endParaRPr lang="en-US" altLang="zh-CN" sz="1050" dirty="0">
              <a:solidFill>
                <a:srgbClr val="00B05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3991728" y="2628247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设备分级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3990371" y="2998408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设备状态监控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3986230" y="3356203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设备状态监控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24472144672&amp;di=c0690bad3231f52f9ff5baf536888c6f&amp;imgtype=0&amp;src=http%3A%2F%2Fp.img.eol.cn%2Fimages%2F1022%2F2011%2F0830%2F1314693216_12_n9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9" y="1185046"/>
            <a:ext cx="257262" cy="25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圆角矩形 93"/>
          <p:cNvSpPr/>
          <p:nvPr/>
        </p:nvSpPr>
        <p:spPr>
          <a:xfrm>
            <a:off x="3981668" y="3722068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配置文件列表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3976644" y="4071865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设备配置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3991728" y="4428002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全局配置</a:t>
            </a:r>
            <a:endParaRPr lang="en-US" altLang="zh-CN" sz="105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11071460" y="3709255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第三方</a:t>
            </a:r>
            <a:r>
              <a:rPr lang="en-US" altLang="zh-CN" sz="105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API</a:t>
            </a:r>
          </a:p>
        </p:txBody>
      </p:sp>
      <p:sp>
        <p:nvSpPr>
          <p:cNvPr id="98" name="圆角矩形 97"/>
          <p:cNvSpPr/>
          <p:nvPr/>
        </p:nvSpPr>
        <p:spPr>
          <a:xfrm>
            <a:off x="5349406" y="1770443"/>
            <a:ext cx="630060" cy="49610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在线日志</a:t>
            </a:r>
          </a:p>
        </p:txBody>
      </p:sp>
      <p:sp>
        <p:nvSpPr>
          <p:cNvPr id="99" name="圆角矩形 98"/>
          <p:cNvSpPr/>
          <p:nvPr/>
        </p:nvSpPr>
        <p:spPr>
          <a:xfrm>
            <a:off x="6037249" y="1758250"/>
            <a:ext cx="630060" cy="49610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离线日志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5466663" y="2628247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系统日志</a:t>
            </a:r>
            <a:endParaRPr lang="en-US" altLang="zh-CN" sz="100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5452622" y="2994111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威胁防护日志</a:t>
            </a:r>
            <a:endParaRPr lang="en-US" altLang="zh-CN" sz="100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9754431" y="2728354"/>
            <a:ext cx="1144013" cy="330927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rgbClr val="C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知识库管理</a:t>
            </a:r>
          </a:p>
        </p:txBody>
      </p:sp>
      <p:sp>
        <p:nvSpPr>
          <p:cNvPr id="103" name="圆角矩形 102"/>
          <p:cNvSpPr/>
          <p:nvPr/>
        </p:nvSpPr>
        <p:spPr>
          <a:xfrm>
            <a:off x="11082902" y="3020115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资产管理</a:t>
            </a:r>
            <a:endParaRPr lang="en-US" altLang="zh-CN" sz="105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8199773" y="505548"/>
            <a:ext cx="2690802" cy="33448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全文检索</a:t>
            </a:r>
            <a:endParaRPr lang="en-US" altLang="zh-CN" sz="105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1028" name="Picture 4" descr="https://timgsa.baidu.com/timg?image&amp;quality=80&amp;size=b9999_10000&amp;sec=1524473156969&amp;di=1f08ad744a29ecb5f688b4a2aea9dd9a&amp;imgtype=0&amp;src=http%3A%2F%2Fpic.58pic.com%2F58pic%2F14%2F64%2F72%2F27K58PICFYV_1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29" y="566806"/>
            <a:ext cx="230857" cy="23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圆角矩形 106"/>
          <p:cNvSpPr/>
          <p:nvPr/>
        </p:nvSpPr>
        <p:spPr>
          <a:xfrm>
            <a:off x="9779137" y="3708775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自定义关联规则</a:t>
            </a:r>
            <a:endParaRPr lang="en-US" altLang="zh-CN" sz="105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9779137" y="3364685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预定义关联规则</a:t>
            </a:r>
            <a:endParaRPr lang="en-US" altLang="zh-CN" sz="105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9779137" y="4057578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威胁处置链</a:t>
            </a:r>
            <a:endParaRPr lang="en-US" altLang="zh-CN" sz="105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5466868" y="3355813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内容审计日志</a:t>
            </a:r>
            <a:endParaRPr lang="en-US" altLang="zh-CN" sz="100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5476981" y="3721677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流量日志</a:t>
            </a:r>
            <a:endParaRPr lang="en-US" altLang="zh-CN" sz="100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5480212" y="4073306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其他日志</a:t>
            </a:r>
            <a:endParaRPr lang="en-US" altLang="zh-CN" sz="100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5491227" y="4447201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第三方日志</a:t>
            </a:r>
            <a:endParaRPr lang="en-US" altLang="zh-CN" sz="100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5475365" y="4977284"/>
            <a:ext cx="1110713" cy="294093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智</a:t>
            </a:r>
            <a:r>
              <a:rPr lang="en-US" altLang="zh-CN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</a:t>
            </a:r>
            <a:r>
              <a:rPr lang="zh-CN" altLang="en-US" sz="105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源 操作日志</a:t>
            </a:r>
          </a:p>
        </p:txBody>
      </p:sp>
      <p:sp>
        <p:nvSpPr>
          <p:cNvPr id="115" name="圆角矩形 114"/>
          <p:cNvSpPr/>
          <p:nvPr/>
        </p:nvSpPr>
        <p:spPr>
          <a:xfrm>
            <a:off x="11085195" y="2696121"/>
            <a:ext cx="1109098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0B0F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权限控制</a:t>
            </a:r>
            <a:endParaRPr lang="en-US" altLang="zh-CN" sz="1050" dirty="0">
              <a:solidFill>
                <a:srgbClr val="00B0F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02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36" y="254818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 整体逻辑架构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</a:t>
            </a:fld>
            <a:endParaRPr lang="en-US" altLang="zh-CN"/>
          </a:p>
        </p:txBody>
      </p:sp>
      <p:cxnSp>
        <p:nvCxnSpPr>
          <p:cNvPr id="4" name="直接连接符 3"/>
          <p:cNvCxnSpPr/>
          <p:nvPr/>
        </p:nvCxnSpPr>
        <p:spPr>
          <a:xfrm>
            <a:off x="1343363" y="970308"/>
            <a:ext cx="19456" cy="55098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853772" y="970307"/>
            <a:ext cx="19456" cy="55098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353091" y="1799617"/>
            <a:ext cx="10349284" cy="170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315819" y="5113549"/>
            <a:ext cx="10423827" cy="98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437362" y="1018819"/>
            <a:ext cx="9321429" cy="31128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智</a:t>
            </a:r>
            <a:r>
              <a:rPr lang="en-US" altLang="zh-CN" sz="1400" dirty="0"/>
              <a:t>·</a:t>
            </a:r>
            <a:r>
              <a:rPr lang="zh-CN" altLang="en-US" sz="1400" dirty="0"/>
              <a:t>源 态势呈现平台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437362" y="1409218"/>
            <a:ext cx="2969232" cy="3112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资产风险态势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13460" y="1409217"/>
            <a:ext cx="2969232" cy="3112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用户行为态势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789559" y="1409217"/>
            <a:ext cx="2969232" cy="3112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流量态势</a:t>
            </a:r>
          </a:p>
        </p:txBody>
      </p:sp>
      <p:sp>
        <p:nvSpPr>
          <p:cNvPr id="15" name="文本占位符 60"/>
          <p:cNvSpPr txBox="1">
            <a:spLocks/>
          </p:cNvSpPr>
          <p:nvPr/>
        </p:nvSpPr>
        <p:spPr>
          <a:xfrm>
            <a:off x="1437362" y="2018614"/>
            <a:ext cx="2969232" cy="2821721"/>
          </a:xfrm>
          <a:prstGeom prst="roundRect">
            <a:avLst>
              <a:gd name="adj" fmla="val 6948"/>
            </a:avLst>
          </a:prstGeom>
          <a:solidFill>
            <a:schemeClr val="tx2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60"/>
          <p:cNvSpPr txBox="1">
            <a:spLocks/>
          </p:cNvSpPr>
          <p:nvPr/>
        </p:nvSpPr>
        <p:spPr>
          <a:xfrm>
            <a:off x="4623679" y="2018613"/>
            <a:ext cx="2969232" cy="2821722"/>
          </a:xfrm>
          <a:prstGeom prst="roundRect">
            <a:avLst>
              <a:gd name="adj" fmla="val 6948"/>
            </a:avLst>
          </a:prstGeom>
          <a:solidFill>
            <a:schemeClr val="tx2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7" name="文本占位符 60"/>
          <p:cNvSpPr txBox="1">
            <a:spLocks/>
          </p:cNvSpPr>
          <p:nvPr/>
        </p:nvSpPr>
        <p:spPr>
          <a:xfrm>
            <a:off x="7781088" y="2018614"/>
            <a:ext cx="2969232" cy="2821722"/>
          </a:xfrm>
          <a:prstGeom prst="roundRect">
            <a:avLst>
              <a:gd name="adj" fmla="val 6948"/>
            </a:avLst>
          </a:prstGeom>
          <a:solidFill>
            <a:schemeClr val="tx2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8" name="文本占位符 60"/>
          <p:cNvSpPr txBox="1">
            <a:spLocks/>
          </p:cNvSpPr>
          <p:nvPr/>
        </p:nvSpPr>
        <p:spPr>
          <a:xfrm>
            <a:off x="2615779" y="4590255"/>
            <a:ext cx="612397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采集层</a:t>
            </a:r>
          </a:p>
        </p:txBody>
      </p:sp>
      <p:sp>
        <p:nvSpPr>
          <p:cNvPr id="19" name="文本占位符 60"/>
          <p:cNvSpPr txBox="1">
            <a:spLocks/>
          </p:cNvSpPr>
          <p:nvPr/>
        </p:nvSpPr>
        <p:spPr>
          <a:xfrm>
            <a:off x="5787643" y="4611174"/>
            <a:ext cx="612397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分析层</a:t>
            </a:r>
          </a:p>
        </p:txBody>
      </p:sp>
      <p:sp>
        <p:nvSpPr>
          <p:cNvPr id="20" name="文本占位符 60"/>
          <p:cNvSpPr txBox="1">
            <a:spLocks/>
          </p:cNvSpPr>
          <p:nvPr/>
        </p:nvSpPr>
        <p:spPr>
          <a:xfrm>
            <a:off x="8959505" y="4590255"/>
            <a:ext cx="612397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响应层</a:t>
            </a:r>
          </a:p>
        </p:txBody>
      </p:sp>
      <p:sp>
        <p:nvSpPr>
          <p:cNvPr id="21" name="文本占位符 60"/>
          <p:cNvSpPr txBox="1">
            <a:spLocks/>
          </p:cNvSpPr>
          <p:nvPr/>
        </p:nvSpPr>
        <p:spPr>
          <a:xfrm>
            <a:off x="3082023" y="2418587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资产信息</a:t>
            </a:r>
          </a:p>
        </p:txBody>
      </p:sp>
      <p:sp>
        <p:nvSpPr>
          <p:cNvPr id="22" name="文本占位符 60"/>
          <p:cNvSpPr txBox="1">
            <a:spLocks/>
          </p:cNvSpPr>
          <p:nvPr/>
        </p:nvSpPr>
        <p:spPr>
          <a:xfrm>
            <a:off x="1677957" y="3267135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数据流日志</a:t>
            </a:r>
          </a:p>
        </p:txBody>
      </p:sp>
      <p:sp>
        <p:nvSpPr>
          <p:cNvPr id="23" name="文本占位符 60"/>
          <p:cNvSpPr txBox="1">
            <a:spLocks/>
          </p:cNvSpPr>
          <p:nvPr/>
        </p:nvSpPr>
        <p:spPr>
          <a:xfrm>
            <a:off x="3078470" y="3678112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安全事件</a:t>
            </a:r>
          </a:p>
        </p:txBody>
      </p:sp>
      <p:sp>
        <p:nvSpPr>
          <p:cNvPr id="24" name="文本占位符 60"/>
          <p:cNvSpPr txBox="1">
            <a:spLocks/>
          </p:cNvSpPr>
          <p:nvPr/>
        </p:nvSpPr>
        <p:spPr>
          <a:xfrm>
            <a:off x="1669474" y="3679478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Syslog</a:t>
            </a:r>
            <a:r>
              <a:rPr lang="zh-CN" altLang="en-US" sz="1200" dirty="0"/>
              <a:t>日志</a:t>
            </a:r>
          </a:p>
        </p:txBody>
      </p:sp>
      <p:sp>
        <p:nvSpPr>
          <p:cNvPr id="25" name="文本占位符 60"/>
          <p:cNvSpPr txBox="1">
            <a:spLocks/>
          </p:cNvSpPr>
          <p:nvPr/>
        </p:nvSpPr>
        <p:spPr>
          <a:xfrm>
            <a:off x="3082023" y="2831095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主机信息</a:t>
            </a:r>
          </a:p>
        </p:txBody>
      </p:sp>
      <p:sp>
        <p:nvSpPr>
          <p:cNvPr id="26" name="文本占位符 60"/>
          <p:cNvSpPr txBox="1">
            <a:spLocks/>
          </p:cNvSpPr>
          <p:nvPr/>
        </p:nvSpPr>
        <p:spPr>
          <a:xfrm>
            <a:off x="1669474" y="4112306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离线日志</a:t>
            </a:r>
          </a:p>
        </p:txBody>
      </p:sp>
      <p:sp>
        <p:nvSpPr>
          <p:cNvPr id="27" name="文本占位符 60"/>
          <p:cNvSpPr txBox="1">
            <a:spLocks/>
          </p:cNvSpPr>
          <p:nvPr/>
        </p:nvSpPr>
        <p:spPr>
          <a:xfrm>
            <a:off x="1663211" y="2854924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威胁情报</a:t>
            </a:r>
          </a:p>
        </p:txBody>
      </p:sp>
      <p:sp>
        <p:nvSpPr>
          <p:cNvPr id="28" name="文本占位符 60"/>
          <p:cNvSpPr txBox="1">
            <a:spLocks/>
          </p:cNvSpPr>
          <p:nvPr/>
        </p:nvSpPr>
        <p:spPr>
          <a:xfrm>
            <a:off x="3082023" y="3251601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业务信息</a:t>
            </a:r>
          </a:p>
        </p:txBody>
      </p:sp>
      <p:sp>
        <p:nvSpPr>
          <p:cNvPr id="29" name="文本占位符 60"/>
          <p:cNvSpPr txBox="1">
            <a:spLocks/>
          </p:cNvSpPr>
          <p:nvPr/>
        </p:nvSpPr>
        <p:spPr>
          <a:xfrm>
            <a:off x="1659256" y="2442845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漏扫信息</a:t>
            </a:r>
          </a:p>
        </p:txBody>
      </p:sp>
      <p:sp>
        <p:nvSpPr>
          <p:cNvPr id="32" name="文本占位符 60"/>
          <p:cNvSpPr txBox="1">
            <a:spLocks/>
          </p:cNvSpPr>
          <p:nvPr/>
        </p:nvSpPr>
        <p:spPr>
          <a:xfrm>
            <a:off x="6188845" y="3027798"/>
            <a:ext cx="1095740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资产安全分析</a:t>
            </a:r>
          </a:p>
        </p:txBody>
      </p:sp>
      <p:sp>
        <p:nvSpPr>
          <p:cNvPr id="33" name="文本占位符 60"/>
          <p:cNvSpPr txBox="1">
            <a:spLocks/>
          </p:cNvSpPr>
          <p:nvPr/>
        </p:nvSpPr>
        <p:spPr>
          <a:xfrm>
            <a:off x="4786450" y="3024825"/>
            <a:ext cx="1095740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安全事件分析</a:t>
            </a:r>
          </a:p>
        </p:txBody>
      </p:sp>
      <p:sp>
        <p:nvSpPr>
          <p:cNvPr id="34" name="文本占位符 60"/>
          <p:cNvSpPr txBox="1">
            <a:spLocks/>
          </p:cNvSpPr>
          <p:nvPr/>
        </p:nvSpPr>
        <p:spPr>
          <a:xfrm>
            <a:off x="6188845" y="3479434"/>
            <a:ext cx="1095740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业务安全分析</a:t>
            </a:r>
          </a:p>
        </p:txBody>
      </p:sp>
      <p:sp>
        <p:nvSpPr>
          <p:cNvPr id="35" name="文本占位符 60"/>
          <p:cNvSpPr txBox="1">
            <a:spLocks/>
          </p:cNvSpPr>
          <p:nvPr/>
        </p:nvSpPr>
        <p:spPr>
          <a:xfrm>
            <a:off x="4786450" y="3476461"/>
            <a:ext cx="1095740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流量分析</a:t>
            </a:r>
          </a:p>
        </p:txBody>
      </p:sp>
      <p:sp>
        <p:nvSpPr>
          <p:cNvPr id="36" name="文本占位符 60"/>
          <p:cNvSpPr txBox="1">
            <a:spLocks/>
          </p:cNvSpPr>
          <p:nvPr/>
        </p:nvSpPr>
        <p:spPr>
          <a:xfrm>
            <a:off x="6190388" y="3930490"/>
            <a:ext cx="1095740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用户安全分析</a:t>
            </a:r>
          </a:p>
        </p:txBody>
      </p:sp>
      <p:sp>
        <p:nvSpPr>
          <p:cNvPr id="37" name="文本占位符 60"/>
          <p:cNvSpPr txBox="1">
            <a:spLocks/>
          </p:cNvSpPr>
          <p:nvPr/>
        </p:nvSpPr>
        <p:spPr>
          <a:xfrm>
            <a:off x="4786450" y="3930489"/>
            <a:ext cx="1095740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离线分析</a:t>
            </a:r>
          </a:p>
        </p:txBody>
      </p:sp>
      <p:sp>
        <p:nvSpPr>
          <p:cNvPr id="40" name="文本占位符 60"/>
          <p:cNvSpPr txBox="1">
            <a:spLocks/>
          </p:cNvSpPr>
          <p:nvPr/>
        </p:nvSpPr>
        <p:spPr>
          <a:xfrm>
            <a:off x="2126419" y="2057772"/>
            <a:ext cx="1474448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结构与非结构化数据</a:t>
            </a:r>
          </a:p>
        </p:txBody>
      </p:sp>
      <p:sp>
        <p:nvSpPr>
          <p:cNvPr id="41" name="文本占位符 60"/>
          <p:cNvSpPr txBox="1">
            <a:spLocks/>
          </p:cNvSpPr>
          <p:nvPr/>
        </p:nvSpPr>
        <p:spPr>
          <a:xfrm>
            <a:off x="5648429" y="2069046"/>
            <a:ext cx="780034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深度分析</a:t>
            </a:r>
          </a:p>
        </p:txBody>
      </p:sp>
      <p:sp>
        <p:nvSpPr>
          <p:cNvPr id="42" name="文本占位符 60"/>
          <p:cNvSpPr txBox="1">
            <a:spLocks/>
          </p:cNvSpPr>
          <p:nvPr/>
        </p:nvSpPr>
        <p:spPr>
          <a:xfrm>
            <a:off x="8846910" y="2069046"/>
            <a:ext cx="780034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联动响应</a:t>
            </a:r>
          </a:p>
        </p:txBody>
      </p:sp>
      <p:sp>
        <p:nvSpPr>
          <p:cNvPr id="43" name="文本占位符 60"/>
          <p:cNvSpPr txBox="1">
            <a:spLocks/>
          </p:cNvSpPr>
          <p:nvPr/>
        </p:nvSpPr>
        <p:spPr>
          <a:xfrm>
            <a:off x="7996537" y="3024824"/>
            <a:ext cx="109574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关联规则响应</a:t>
            </a:r>
          </a:p>
        </p:txBody>
      </p:sp>
      <p:sp>
        <p:nvSpPr>
          <p:cNvPr id="44" name="文本占位符 60"/>
          <p:cNvSpPr txBox="1">
            <a:spLocks/>
          </p:cNvSpPr>
          <p:nvPr/>
        </p:nvSpPr>
        <p:spPr>
          <a:xfrm>
            <a:off x="9369155" y="3030508"/>
            <a:ext cx="109574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基线告警</a:t>
            </a:r>
          </a:p>
        </p:txBody>
      </p:sp>
      <p:sp>
        <p:nvSpPr>
          <p:cNvPr id="45" name="文本占位符 60"/>
          <p:cNvSpPr txBox="1">
            <a:spLocks/>
          </p:cNvSpPr>
          <p:nvPr/>
        </p:nvSpPr>
        <p:spPr>
          <a:xfrm>
            <a:off x="7996537" y="3479434"/>
            <a:ext cx="109574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联动配置下发</a:t>
            </a:r>
          </a:p>
        </p:txBody>
      </p:sp>
      <p:sp>
        <p:nvSpPr>
          <p:cNvPr id="46" name="文本占位符 60"/>
          <p:cNvSpPr txBox="1">
            <a:spLocks/>
          </p:cNvSpPr>
          <p:nvPr/>
        </p:nvSpPr>
        <p:spPr>
          <a:xfrm>
            <a:off x="7996537" y="3930489"/>
            <a:ext cx="109574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报表推送</a:t>
            </a:r>
          </a:p>
        </p:txBody>
      </p:sp>
      <p:sp>
        <p:nvSpPr>
          <p:cNvPr id="47" name="文本占位符 60"/>
          <p:cNvSpPr txBox="1">
            <a:spLocks/>
          </p:cNvSpPr>
          <p:nvPr/>
        </p:nvSpPr>
        <p:spPr>
          <a:xfrm>
            <a:off x="9376812" y="3483124"/>
            <a:ext cx="109574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规则处置链</a:t>
            </a:r>
          </a:p>
        </p:txBody>
      </p:sp>
      <p:sp>
        <p:nvSpPr>
          <p:cNvPr id="48" name="文本占位符 60"/>
          <p:cNvSpPr txBox="1">
            <a:spLocks/>
          </p:cNvSpPr>
          <p:nvPr/>
        </p:nvSpPr>
        <p:spPr>
          <a:xfrm>
            <a:off x="9369155" y="3936606"/>
            <a:ext cx="109574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实时告警推送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" y="3155797"/>
            <a:ext cx="880655" cy="288757"/>
          </a:xfrm>
          <a:prstGeom prst="rect">
            <a:avLst/>
          </a:prstGeom>
        </p:spPr>
      </p:pic>
      <p:sp>
        <p:nvSpPr>
          <p:cNvPr id="52" name="文本占位符 60"/>
          <p:cNvSpPr txBox="1">
            <a:spLocks/>
          </p:cNvSpPr>
          <p:nvPr/>
        </p:nvSpPr>
        <p:spPr>
          <a:xfrm>
            <a:off x="96123" y="3367625"/>
            <a:ext cx="752688" cy="226777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BDS</a:t>
            </a:r>
            <a:endParaRPr lang="zh-CN" altLang="en-US" sz="1050" dirty="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" y="3771680"/>
            <a:ext cx="880655" cy="288757"/>
          </a:xfrm>
          <a:prstGeom prst="rect">
            <a:avLst/>
          </a:prstGeom>
        </p:spPr>
      </p:pic>
      <p:sp>
        <p:nvSpPr>
          <p:cNvPr id="54" name="文本占位符 60"/>
          <p:cNvSpPr txBox="1">
            <a:spLocks/>
          </p:cNvSpPr>
          <p:nvPr/>
        </p:nvSpPr>
        <p:spPr>
          <a:xfrm>
            <a:off x="96123" y="3983508"/>
            <a:ext cx="752688" cy="226777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NGFW</a:t>
            </a:r>
            <a:endParaRPr lang="zh-CN" altLang="en-US" sz="1050" dirty="0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" y="4369179"/>
            <a:ext cx="880655" cy="288757"/>
          </a:xfrm>
          <a:prstGeom prst="rect">
            <a:avLst/>
          </a:prstGeom>
        </p:spPr>
      </p:pic>
      <p:sp>
        <p:nvSpPr>
          <p:cNvPr id="56" name="文本占位符 60"/>
          <p:cNvSpPr txBox="1">
            <a:spLocks/>
          </p:cNvSpPr>
          <p:nvPr/>
        </p:nvSpPr>
        <p:spPr>
          <a:xfrm>
            <a:off x="80805" y="4581007"/>
            <a:ext cx="819202" cy="209999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IDS &amp; IPS</a:t>
            </a:r>
            <a:endParaRPr lang="zh-CN" altLang="en-US" sz="1050" dirty="0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" y="4964886"/>
            <a:ext cx="880655" cy="288757"/>
          </a:xfrm>
          <a:prstGeom prst="rect">
            <a:avLst/>
          </a:prstGeom>
        </p:spPr>
      </p:pic>
      <p:sp>
        <p:nvSpPr>
          <p:cNvPr id="58" name="文本占位符 60"/>
          <p:cNvSpPr txBox="1">
            <a:spLocks/>
          </p:cNvSpPr>
          <p:nvPr/>
        </p:nvSpPr>
        <p:spPr>
          <a:xfrm>
            <a:off x="80031" y="5176714"/>
            <a:ext cx="752688" cy="226777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WAF</a:t>
            </a:r>
            <a:endParaRPr lang="zh-CN" altLang="en-US" sz="1050" dirty="0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" y="5497843"/>
            <a:ext cx="880655" cy="288757"/>
          </a:xfrm>
          <a:prstGeom prst="rect">
            <a:avLst/>
          </a:prstGeom>
        </p:spPr>
      </p:pic>
      <p:sp>
        <p:nvSpPr>
          <p:cNvPr id="60" name="文本占位符 60"/>
          <p:cNvSpPr txBox="1">
            <a:spLocks/>
          </p:cNvSpPr>
          <p:nvPr/>
        </p:nvSpPr>
        <p:spPr>
          <a:xfrm>
            <a:off x="80030" y="5709671"/>
            <a:ext cx="896195" cy="198865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err="1"/>
              <a:t>CloudEdge</a:t>
            </a:r>
            <a:endParaRPr lang="zh-CN" altLang="en-US" sz="1050" dirty="0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" y="5990014"/>
            <a:ext cx="880655" cy="288757"/>
          </a:xfrm>
          <a:prstGeom prst="rect">
            <a:avLst/>
          </a:prstGeom>
        </p:spPr>
      </p:pic>
      <p:sp>
        <p:nvSpPr>
          <p:cNvPr id="63" name="文本占位符 60"/>
          <p:cNvSpPr txBox="1">
            <a:spLocks/>
          </p:cNvSpPr>
          <p:nvPr/>
        </p:nvSpPr>
        <p:spPr>
          <a:xfrm>
            <a:off x="78354" y="6201842"/>
            <a:ext cx="896195" cy="198865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err="1"/>
              <a:t>CloudHive</a:t>
            </a:r>
            <a:endParaRPr lang="zh-CN" altLang="en-US" sz="1050" dirty="0"/>
          </a:p>
        </p:txBody>
      </p:sp>
      <p:sp>
        <p:nvSpPr>
          <p:cNvPr id="64" name="圆角矩形 63"/>
          <p:cNvSpPr/>
          <p:nvPr/>
        </p:nvSpPr>
        <p:spPr>
          <a:xfrm>
            <a:off x="832719" y="5497843"/>
            <a:ext cx="418290" cy="22677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VM</a:t>
            </a:r>
            <a:endParaRPr lang="zh-CN" altLang="en-US" sz="1050" dirty="0"/>
          </a:p>
        </p:txBody>
      </p:sp>
      <p:sp>
        <p:nvSpPr>
          <p:cNvPr id="65" name="圆角矩形 64"/>
          <p:cNvSpPr/>
          <p:nvPr/>
        </p:nvSpPr>
        <p:spPr>
          <a:xfrm>
            <a:off x="823852" y="5966517"/>
            <a:ext cx="418290" cy="22677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VM</a:t>
            </a:r>
            <a:endParaRPr lang="zh-CN" altLang="en-US" sz="1050" dirty="0"/>
          </a:p>
        </p:txBody>
      </p:sp>
      <p:sp>
        <p:nvSpPr>
          <p:cNvPr id="66" name="文本占位符 60"/>
          <p:cNvSpPr txBox="1">
            <a:spLocks/>
          </p:cNvSpPr>
          <p:nvPr/>
        </p:nvSpPr>
        <p:spPr>
          <a:xfrm>
            <a:off x="6197601" y="2497293"/>
            <a:ext cx="1095740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u="sng" dirty="0"/>
              <a:t>风险预测</a:t>
            </a:r>
          </a:p>
        </p:txBody>
      </p:sp>
      <p:sp>
        <p:nvSpPr>
          <p:cNvPr id="67" name="文本占位符 60"/>
          <p:cNvSpPr txBox="1">
            <a:spLocks/>
          </p:cNvSpPr>
          <p:nvPr/>
        </p:nvSpPr>
        <p:spPr>
          <a:xfrm>
            <a:off x="4784779" y="2395119"/>
            <a:ext cx="1095740" cy="24353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u="sng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机器学习</a:t>
            </a:r>
          </a:p>
        </p:txBody>
      </p:sp>
      <p:sp>
        <p:nvSpPr>
          <p:cNvPr id="68" name="文本占位符 60"/>
          <p:cNvSpPr txBox="1">
            <a:spLocks/>
          </p:cNvSpPr>
          <p:nvPr/>
        </p:nvSpPr>
        <p:spPr>
          <a:xfrm>
            <a:off x="4784779" y="2692254"/>
            <a:ext cx="1095740" cy="24353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u="sng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大数据技术</a:t>
            </a: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5928632" y="2497293"/>
            <a:ext cx="245245" cy="12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5975500" y="2729628"/>
            <a:ext cx="196969" cy="110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占位符 60"/>
          <p:cNvSpPr txBox="1">
            <a:spLocks/>
          </p:cNvSpPr>
          <p:nvPr/>
        </p:nvSpPr>
        <p:spPr>
          <a:xfrm>
            <a:off x="7996537" y="2549490"/>
            <a:ext cx="109574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特征库升级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" y="2554498"/>
            <a:ext cx="268915" cy="27287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5" y="2255850"/>
            <a:ext cx="878426" cy="196244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271444" y="2596536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天际友盟</a:t>
            </a:r>
          </a:p>
        </p:txBody>
      </p:sp>
      <p:sp>
        <p:nvSpPr>
          <p:cNvPr id="78" name="右箭头 77"/>
          <p:cNvSpPr/>
          <p:nvPr/>
        </p:nvSpPr>
        <p:spPr>
          <a:xfrm>
            <a:off x="1060969" y="4638810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右箭头 84"/>
          <p:cNvSpPr/>
          <p:nvPr/>
        </p:nvSpPr>
        <p:spPr>
          <a:xfrm>
            <a:off x="1037835" y="2525194"/>
            <a:ext cx="399676" cy="499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右箭头 85"/>
          <p:cNvSpPr/>
          <p:nvPr/>
        </p:nvSpPr>
        <p:spPr>
          <a:xfrm>
            <a:off x="10790075" y="4675878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右箭头 86"/>
          <p:cNvSpPr/>
          <p:nvPr/>
        </p:nvSpPr>
        <p:spPr>
          <a:xfrm>
            <a:off x="10766941" y="2562262"/>
            <a:ext cx="399676" cy="499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右箭头 87"/>
          <p:cNvSpPr/>
          <p:nvPr/>
        </p:nvSpPr>
        <p:spPr>
          <a:xfrm rot="16200000">
            <a:off x="4291922" y="1624165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右箭头 88"/>
          <p:cNvSpPr/>
          <p:nvPr/>
        </p:nvSpPr>
        <p:spPr>
          <a:xfrm rot="16200000">
            <a:off x="7467983" y="1589055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11273427" y="2007018"/>
            <a:ext cx="818430" cy="181224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第三方平台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10797918" y="3266177"/>
            <a:ext cx="331933" cy="10504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</a:t>
            </a:r>
            <a:endParaRPr lang="zh-CN" altLang="en-US" sz="1200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9" y="1589023"/>
            <a:ext cx="450145" cy="206537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544503" y="1583241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漏扫</a:t>
            </a:r>
          </a:p>
        </p:txBody>
      </p:sp>
      <p:sp>
        <p:nvSpPr>
          <p:cNvPr id="95" name="文本占位符 60"/>
          <p:cNvSpPr txBox="1">
            <a:spLocks/>
          </p:cNvSpPr>
          <p:nvPr/>
        </p:nvSpPr>
        <p:spPr>
          <a:xfrm>
            <a:off x="2052358" y="5208471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资产库</a:t>
            </a:r>
          </a:p>
        </p:txBody>
      </p:sp>
      <p:sp>
        <p:nvSpPr>
          <p:cNvPr id="96" name="文本占位符 60"/>
          <p:cNvSpPr txBox="1">
            <a:spLocks/>
          </p:cNvSpPr>
          <p:nvPr/>
        </p:nvSpPr>
        <p:spPr>
          <a:xfrm>
            <a:off x="3258580" y="5204804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主机库</a:t>
            </a:r>
          </a:p>
        </p:txBody>
      </p:sp>
      <p:sp>
        <p:nvSpPr>
          <p:cNvPr id="97" name="文本占位符 60"/>
          <p:cNvSpPr txBox="1">
            <a:spLocks/>
          </p:cNvSpPr>
          <p:nvPr/>
        </p:nvSpPr>
        <p:spPr>
          <a:xfrm>
            <a:off x="4450777" y="5214531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安全事件库</a:t>
            </a:r>
          </a:p>
        </p:txBody>
      </p:sp>
      <p:sp>
        <p:nvSpPr>
          <p:cNvPr id="98" name="文本占位符 60"/>
          <p:cNvSpPr txBox="1">
            <a:spLocks/>
          </p:cNvSpPr>
          <p:nvPr/>
        </p:nvSpPr>
        <p:spPr>
          <a:xfrm>
            <a:off x="5632998" y="5208937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安全规则库</a:t>
            </a:r>
          </a:p>
        </p:txBody>
      </p:sp>
      <p:sp>
        <p:nvSpPr>
          <p:cNvPr id="99" name="文本占位符 60"/>
          <p:cNvSpPr txBox="1">
            <a:spLocks/>
          </p:cNvSpPr>
          <p:nvPr/>
        </p:nvSpPr>
        <p:spPr>
          <a:xfrm>
            <a:off x="8049810" y="5224776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漏洞库</a:t>
            </a:r>
          </a:p>
        </p:txBody>
      </p:sp>
      <p:sp>
        <p:nvSpPr>
          <p:cNvPr id="100" name="文本占位符 60"/>
          <p:cNvSpPr txBox="1">
            <a:spLocks/>
          </p:cNvSpPr>
          <p:nvPr/>
        </p:nvSpPr>
        <p:spPr>
          <a:xfrm>
            <a:off x="6834640" y="5214530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策略库</a:t>
            </a:r>
          </a:p>
        </p:txBody>
      </p:sp>
      <p:sp>
        <p:nvSpPr>
          <p:cNvPr id="101" name="文本占位符 60"/>
          <p:cNvSpPr txBox="1">
            <a:spLocks/>
          </p:cNvSpPr>
          <p:nvPr/>
        </p:nvSpPr>
        <p:spPr>
          <a:xfrm>
            <a:off x="9242007" y="5214531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报表文件库</a:t>
            </a:r>
          </a:p>
        </p:txBody>
      </p:sp>
      <p:cxnSp>
        <p:nvCxnSpPr>
          <p:cNvPr id="102" name="直接连接符 101"/>
          <p:cNvCxnSpPr/>
          <p:nvPr/>
        </p:nvCxnSpPr>
        <p:spPr>
          <a:xfrm flipH="1">
            <a:off x="1359587" y="5635404"/>
            <a:ext cx="10423827" cy="98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图片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993" y="5175570"/>
            <a:ext cx="363110" cy="369335"/>
          </a:xfrm>
          <a:prstGeom prst="rect">
            <a:avLst/>
          </a:prstGeom>
        </p:spPr>
      </p:pic>
      <p:sp>
        <p:nvSpPr>
          <p:cNvPr id="104" name="圆角矩形 103"/>
          <p:cNvSpPr/>
          <p:nvPr/>
        </p:nvSpPr>
        <p:spPr>
          <a:xfrm>
            <a:off x="11270404" y="3909760"/>
            <a:ext cx="818430" cy="1093257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移动端</a:t>
            </a:r>
            <a:endParaRPr lang="en-US" altLang="zh-CN" sz="1100" dirty="0"/>
          </a:p>
          <a:p>
            <a:pPr algn="ctr"/>
            <a:r>
              <a:rPr lang="zh-CN" altLang="en-US" sz="1100" dirty="0"/>
              <a:t>（可选）</a:t>
            </a:r>
          </a:p>
        </p:txBody>
      </p:sp>
      <p:sp>
        <p:nvSpPr>
          <p:cNvPr id="106" name="文本占位符 60"/>
          <p:cNvSpPr txBox="1">
            <a:spLocks/>
          </p:cNvSpPr>
          <p:nvPr/>
        </p:nvSpPr>
        <p:spPr>
          <a:xfrm>
            <a:off x="2052358" y="5721627"/>
            <a:ext cx="1095740" cy="342801"/>
          </a:xfrm>
          <a:prstGeom prst="roundRect">
            <a:avLst/>
          </a:prstGeom>
          <a:solidFill>
            <a:srgbClr val="20355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态势平台管理</a:t>
            </a:r>
          </a:p>
        </p:txBody>
      </p:sp>
      <p:sp>
        <p:nvSpPr>
          <p:cNvPr id="108" name="文本占位符 60"/>
          <p:cNvSpPr txBox="1">
            <a:spLocks/>
          </p:cNvSpPr>
          <p:nvPr/>
        </p:nvSpPr>
        <p:spPr>
          <a:xfrm>
            <a:off x="3257089" y="5728911"/>
            <a:ext cx="1095740" cy="342801"/>
          </a:xfrm>
          <a:prstGeom prst="roundRect">
            <a:avLst/>
          </a:prstGeom>
          <a:solidFill>
            <a:srgbClr val="20355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多级管理</a:t>
            </a:r>
          </a:p>
        </p:txBody>
      </p:sp>
      <p:sp>
        <p:nvSpPr>
          <p:cNvPr id="109" name="文本占位符 60"/>
          <p:cNvSpPr txBox="1">
            <a:spLocks/>
          </p:cNvSpPr>
          <p:nvPr/>
        </p:nvSpPr>
        <p:spPr>
          <a:xfrm>
            <a:off x="4478847" y="5716959"/>
            <a:ext cx="1095740" cy="342801"/>
          </a:xfrm>
          <a:prstGeom prst="roundRect">
            <a:avLst/>
          </a:prstGeom>
          <a:solidFill>
            <a:srgbClr val="20355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权限管理</a:t>
            </a:r>
          </a:p>
        </p:txBody>
      </p:sp>
      <p:sp>
        <p:nvSpPr>
          <p:cNvPr id="110" name="文本占位符 60"/>
          <p:cNvSpPr txBox="1">
            <a:spLocks/>
          </p:cNvSpPr>
          <p:nvPr/>
        </p:nvSpPr>
        <p:spPr>
          <a:xfrm>
            <a:off x="9242007" y="5706181"/>
            <a:ext cx="1095740" cy="342801"/>
          </a:xfrm>
          <a:prstGeom prst="roundRect">
            <a:avLst/>
          </a:prstGeom>
          <a:solidFill>
            <a:srgbClr val="20355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知识库管理</a:t>
            </a: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7200" y="5704794"/>
            <a:ext cx="335895" cy="344188"/>
          </a:xfrm>
          <a:prstGeom prst="rect">
            <a:avLst/>
          </a:prstGeom>
        </p:spPr>
      </p:pic>
      <p:sp>
        <p:nvSpPr>
          <p:cNvPr id="112" name="右箭头 111"/>
          <p:cNvSpPr/>
          <p:nvPr/>
        </p:nvSpPr>
        <p:spPr>
          <a:xfrm rot="16200000">
            <a:off x="4239647" y="4763590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右箭头 112"/>
          <p:cNvSpPr/>
          <p:nvPr/>
        </p:nvSpPr>
        <p:spPr>
          <a:xfrm rot="16200000">
            <a:off x="7415708" y="4728480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24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10" y="225636"/>
            <a:ext cx="9809846" cy="605774"/>
          </a:xfrm>
        </p:spPr>
        <p:txBody>
          <a:bodyPr>
            <a:normAutofit/>
          </a:bodyPr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 整体技术架构参考图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选取有代表性的两家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)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70" y="1000253"/>
            <a:ext cx="8271432" cy="25913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9" y="3574527"/>
            <a:ext cx="5323951" cy="2532889"/>
          </a:xfrm>
          <a:prstGeom prst="rect">
            <a:avLst/>
          </a:prstGeom>
        </p:spPr>
      </p:pic>
      <p:pic>
        <p:nvPicPr>
          <p:cNvPr id="3074" name="Picture 2" descr="HanSight Enterprise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27" y="3940036"/>
            <a:ext cx="3544952" cy="19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448419" y="3574527"/>
            <a:ext cx="11497147" cy="170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52641C-2D43-4C4F-844F-84C9B64991BC}"/>
              </a:ext>
            </a:extLst>
          </p:cNvPr>
          <p:cNvSpPr txBox="1"/>
          <p:nvPr/>
        </p:nvSpPr>
        <p:spPr>
          <a:xfrm>
            <a:off x="9669293" y="1304491"/>
            <a:ext cx="2422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来源说明：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安恒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AiLPHA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大数据智能安全平台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亮点分析：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宣称能达到万亿查寸，得益于开源大数据组件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52641C-2D43-4C4F-844F-84C9B64991BC}"/>
              </a:ext>
            </a:extLst>
          </p:cNvPr>
          <p:cNvSpPr txBox="1"/>
          <p:nvPr/>
        </p:nvSpPr>
        <p:spPr>
          <a:xfrm>
            <a:off x="9669293" y="3808897"/>
            <a:ext cx="24221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来源说明：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瀚思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网络安全态势检测中心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亮点分析：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和安恒相同的是使用了大数据组件，核心是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ELK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895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30805-C3BA-472E-B211-2CBD101D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6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70D35BF-0930-44CD-A49F-57E3C153E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24" y="253808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kumimoji="0" lang="zh-CN" altLang="en-US" sz="3600" b="0" i="0" u="none" strike="noStrike" kern="1200" cap="none" spc="0" normalizeH="0" baseline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智</a:t>
            </a:r>
            <a:r>
              <a:rPr lang="en-US" altLang="zh-CN" sz="2800" dirty="0"/>
              <a:t>·</a:t>
            </a:r>
            <a:r>
              <a:rPr lang="zh-CN" altLang="en-US" sz="2800" dirty="0"/>
              <a:t>源 全局态势感知 仪表盘原型图</a:t>
            </a:r>
          </a:p>
        </p:txBody>
      </p:sp>
      <p:pic>
        <p:nvPicPr>
          <p:cNvPr id="1026" name="Picture 2" descr="山石网科">
            <a:extLst>
              <a:ext uri="{FF2B5EF4-FFF2-40B4-BE49-F238E27FC236}">
                <a16:creationId xmlns:a16="http://schemas.microsoft.com/office/drawing/2014/main" id="{479A3C71-7640-4805-A41B-3E30513F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4" y="1152236"/>
            <a:ext cx="11715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hillstonenet.com.cn/wp-content/uploads/2017/05/gartner.png">
            <a:extLst>
              <a:ext uri="{FF2B5EF4-FFF2-40B4-BE49-F238E27FC236}">
                <a16:creationId xmlns:a16="http://schemas.microsoft.com/office/drawing/2014/main" id="{9045D03A-5D29-4736-9814-F0AA23C22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99" y="1093933"/>
            <a:ext cx="634956" cy="3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5">
            <a:extLst>
              <a:ext uri="{FF2B5EF4-FFF2-40B4-BE49-F238E27FC236}">
                <a16:creationId xmlns:a16="http://schemas.microsoft.com/office/drawing/2014/main" id="{F797EC37-3234-459A-9611-BC8D00C21FDC}"/>
              </a:ext>
            </a:extLst>
          </p:cNvPr>
          <p:cNvSpPr/>
          <p:nvPr/>
        </p:nvSpPr>
        <p:spPr>
          <a:xfrm>
            <a:off x="2172766" y="1152236"/>
            <a:ext cx="1393905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智</a:t>
            </a:r>
            <a:r>
              <a:rPr lang="en-US" altLang="zh-CN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</a:t>
            </a:r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源 态势感知平台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6FDF5-2550-4251-A4A5-109CC8D32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82" y="1159126"/>
            <a:ext cx="285750" cy="323850"/>
          </a:xfrm>
          <a:prstGeom prst="rect">
            <a:avLst/>
          </a:prstGeom>
        </p:spPr>
      </p:pic>
      <p:sp>
        <p:nvSpPr>
          <p:cNvPr id="9" name="圆角矩形 5">
            <a:extLst>
              <a:ext uri="{FF2B5EF4-FFF2-40B4-BE49-F238E27FC236}">
                <a16:creationId xmlns:a16="http://schemas.microsoft.com/office/drawing/2014/main" id="{7CB6FDE8-44E0-4945-8376-3DDA91D3240B}"/>
              </a:ext>
            </a:extLst>
          </p:cNvPr>
          <p:cNvSpPr/>
          <p:nvPr/>
        </p:nvSpPr>
        <p:spPr>
          <a:xfrm>
            <a:off x="4004644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仪表盘</a:t>
            </a:r>
          </a:p>
        </p:txBody>
      </p:sp>
      <p:sp>
        <p:nvSpPr>
          <p:cNvPr id="10" name="圆角矩形 5">
            <a:extLst>
              <a:ext uri="{FF2B5EF4-FFF2-40B4-BE49-F238E27FC236}">
                <a16:creationId xmlns:a16="http://schemas.microsoft.com/office/drawing/2014/main" id="{DF2C5AA2-1083-4C4E-ABDC-775DB9D49A9A}"/>
              </a:ext>
            </a:extLst>
          </p:cNvPr>
          <p:cNvSpPr/>
          <p:nvPr/>
        </p:nvSpPr>
        <p:spPr>
          <a:xfrm>
            <a:off x="4925205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设备管理</a:t>
            </a:r>
          </a:p>
        </p:txBody>
      </p:sp>
      <p:sp>
        <p:nvSpPr>
          <p:cNvPr id="11" name="圆角矩形 5">
            <a:extLst>
              <a:ext uri="{FF2B5EF4-FFF2-40B4-BE49-F238E27FC236}">
                <a16:creationId xmlns:a16="http://schemas.microsoft.com/office/drawing/2014/main" id="{440DEACC-FC66-49AF-899D-0D269233EEDD}"/>
              </a:ext>
            </a:extLst>
          </p:cNvPr>
          <p:cNvSpPr/>
          <p:nvPr/>
        </p:nvSpPr>
        <p:spPr>
          <a:xfrm>
            <a:off x="5845766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日志</a:t>
            </a:r>
          </a:p>
        </p:txBody>
      </p:sp>
      <p:sp>
        <p:nvSpPr>
          <p:cNvPr id="12" name="圆角矩形 5">
            <a:extLst>
              <a:ext uri="{FF2B5EF4-FFF2-40B4-BE49-F238E27FC236}">
                <a16:creationId xmlns:a16="http://schemas.microsoft.com/office/drawing/2014/main" id="{B297C8EA-3162-4F57-8DBB-ED18CBB559AB}"/>
              </a:ext>
            </a:extLst>
          </p:cNvPr>
          <p:cNvSpPr/>
          <p:nvPr/>
        </p:nvSpPr>
        <p:spPr>
          <a:xfrm>
            <a:off x="6741694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告警</a:t>
            </a:r>
          </a:p>
        </p:txBody>
      </p:sp>
      <p:sp>
        <p:nvSpPr>
          <p:cNvPr id="13" name="圆角矩形 5">
            <a:extLst>
              <a:ext uri="{FF2B5EF4-FFF2-40B4-BE49-F238E27FC236}">
                <a16:creationId xmlns:a16="http://schemas.microsoft.com/office/drawing/2014/main" id="{E7C4DEBF-9860-459D-8FCC-BCF31CADD5FD}"/>
              </a:ext>
            </a:extLst>
          </p:cNvPr>
          <p:cNvSpPr/>
          <p:nvPr/>
        </p:nvSpPr>
        <p:spPr>
          <a:xfrm>
            <a:off x="7637622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报表</a:t>
            </a:r>
          </a:p>
        </p:txBody>
      </p:sp>
      <p:sp>
        <p:nvSpPr>
          <p:cNvPr id="14" name="圆角矩形 5">
            <a:extLst>
              <a:ext uri="{FF2B5EF4-FFF2-40B4-BE49-F238E27FC236}">
                <a16:creationId xmlns:a16="http://schemas.microsoft.com/office/drawing/2014/main" id="{731CC086-6EEE-4AF7-A3DC-275E354433A4}"/>
              </a:ext>
            </a:extLst>
          </p:cNvPr>
          <p:cNvSpPr/>
          <p:nvPr/>
        </p:nvSpPr>
        <p:spPr>
          <a:xfrm>
            <a:off x="8533550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智</a:t>
            </a:r>
            <a:r>
              <a:rPr lang="en-US" altLang="zh-CN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</a:t>
            </a:r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源中心</a:t>
            </a:r>
          </a:p>
        </p:txBody>
      </p:sp>
      <p:sp>
        <p:nvSpPr>
          <p:cNvPr id="15" name="圆角矩形 5">
            <a:extLst>
              <a:ext uri="{FF2B5EF4-FFF2-40B4-BE49-F238E27FC236}">
                <a16:creationId xmlns:a16="http://schemas.microsoft.com/office/drawing/2014/main" id="{49D8998B-1994-4404-8EA9-A537AE59CF3F}"/>
              </a:ext>
            </a:extLst>
          </p:cNvPr>
          <p:cNvSpPr/>
          <p:nvPr/>
        </p:nvSpPr>
        <p:spPr>
          <a:xfrm>
            <a:off x="11112846" y="113926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平台管理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B24C-E733-45AA-A6F1-E46634A71964}"/>
              </a:ext>
            </a:extLst>
          </p:cNvPr>
          <p:cNvSpPr/>
          <p:nvPr/>
        </p:nvSpPr>
        <p:spPr>
          <a:xfrm>
            <a:off x="9537885" y="1173831"/>
            <a:ext cx="13580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欢迎</a:t>
            </a:r>
            <a:r>
              <a:rPr lang="en-US" altLang="zh-CN" sz="11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1100" b="1" dirty="0" err="1">
                <a:solidFill>
                  <a:srgbClr val="7030A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hillstone</a:t>
            </a:r>
            <a:r>
              <a:rPr lang="en-US" altLang="zh-CN" sz="11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zh-CN" altLang="en-US" sz="11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登陆</a:t>
            </a:r>
          </a:p>
        </p:txBody>
      </p:sp>
      <p:sp>
        <p:nvSpPr>
          <p:cNvPr id="18" name="圆角矩形 5">
            <a:extLst>
              <a:ext uri="{FF2B5EF4-FFF2-40B4-BE49-F238E27FC236}">
                <a16:creationId xmlns:a16="http://schemas.microsoft.com/office/drawing/2014/main" id="{307184AB-451B-40D6-AE9F-43C21A45068F}"/>
              </a:ext>
            </a:extLst>
          </p:cNvPr>
          <p:cNvSpPr/>
          <p:nvPr/>
        </p:nvSpPr>
        <p:spPr>
          <a:xfrm>
            <a:off x="1702139" y="1610259"/>
            <a:ext cx="1864531" cy="605773"/>
          </a:xfrm>
          <a:prstGeom prst="round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          全局安全评估</a:t>
            </a:r>
          </a:p>
        </p:txBody>
      </p:sp>
      <p:sp>
        <p:nvSpPr>
          <p:cNvPr id="19" name="圆角矩形 5">
            <a:extLst>
              <a:ext uri="{FF2B5EF4-FFF2-40B4-BE49-F238E27FC236}">
                <a16:creationId xmlns:a16="http://schemas.microsoft.com/office/drawing/2014/main" id="{C285222A-5C96-479E-A8E1-196476511609}"/>
              </a:ext>
            </a:extLst>
          </p:cNvPr>
          <p:cNvSpPr/>
          <p:nvPr/>
        </p:nvSpPr>
        <p:spPr>
          <a:xfrm>
            <a:off x="3758241" y="1610258"/>
            <a:ext cx="1864531" cy="605773"/>
          </a:xfrm>
          <a:prstGeom prst="round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高危资产</a:t>
            </a:r>
            <a:endParaRPr lang="en-US" altLang="zh-CN" sz="100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zh-CN" altLang="en-US" sz="10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风险主机</a:t>
            </a:r>
            <a:endParaRPr lang="en-US" altLang="zh-CN" sz="100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n-US" altLang="zh-CN" sz="10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</a:t>
            </a:r>
            <a:r>
              <a:rPr lang="zh-CN" altLang="en-US" sz="10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失陷主机</a:t>
            </a:r>
            <a:endParaRPr lang="en-US" altLang="zh-CN" sz="100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0" name="圆角矩形 5">
            <a:extLst>
              <a:ext uri="{FF2B5EF4-FFF2-40B4-BE49-F238E27FC236}">
                <a16:creationId xmlns:a16="http://schemas.microsoft.com/office/drawing/2014/main" id="{7DCA073C-A4F6-4F99-9159-EB83D840B1C2}"/>
              </a:ext>
            </a:extLst>
          </p:cNvPr>
          <p:cNvSpPr/>
          <p:nvPr/>
        </p:nvSpPr>
        <p:spPr>
          <a:xfrm>
            <a:off x="7981243" y="1600296"/>
            <a:ext cx="1864531" cy="605773"/>
          </a:xfrm>
          <a:prstGeom prst="round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安全告警</a:t>
            </a:r>
            <a:endParaRPr lang="en-US" altLang="zh-CN" sz="105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  </a:t>
            </a:r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基线告警</a:t>
            </a:r>
          </a:p>
        </p:txBody>
      </p:sp>
      <p:sp>
        <p:nvSpPr>
          <p:cNvPr id="21" name="圆角矩形 5">
            <a:extLst>
              <a:ext uri="{FF2B5EF4-FFF2-40B4-BE49-F238E27FC236}">
                <a16:creationId xmlns:a16="http://schemas.microsoft.com/office/drawing/2014/main" id="{34E0B277-30CC-4761-ADD9-B1C75E6375DD}"/>
              </a:ext>
            </a:extLst>
          </p:cNvPr>
          <p:cNvSpPr/>
          <p:nvPr/>
        </p:nvSpPr>
        <p:spPr>
          <a:xfrm>
            <a:off x="10037345" y="1600295"/>
            <a:ext cx="1864531" cy="605773"/>
          </a:xfrm>
          <a:prstGeom prst="round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授权过期</a:t>
            </a:r>
            <a:endParaRPr lang="en-US" altLang="zh-CN" sz="105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特征库未更新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56CCB-23A1-479E-93B7-4670D5CD8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726" y="1634568"/>
            <a:ext cx="571500" cy="571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C0A1DD-E7D3-4968-AEAB-7AE97FC47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302" y="1697317"/>
            <a:ext cx="674459" cy="43165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0BB308-9655-40A9-A91F-18FE28AAE26D}"/>
              </a:ext>
            </a:extLst>
          </p:cNvPr>
          <p:cNvSpPr/>
          <p:nvPr/>
        </p:nvSpPr>
        <p:spPr>
          <a:xfrm>
            <a:off x="5714235" y="1610258"/>
            <a:ext cx="2169136" cy="59581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源 安全态势</a:t>
            </a:r>
            <a:endParaRPr lang="en-US" sz="1100" dirty="0">
              <a:solidFill>
                <a:schemeClr val="accent6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" name="Picture 4" descr="https://www.hillstonenet.com.cn/wp-content/uploads/2017/05/gartner.png">
            <a:extLst>
              <a:ext uri="{FF2B5EF4-FFF2-40B4-BE49-F238E27FC236}">
                <a16:creationId xmlns:a16="http://schemas.microsoft.com/office/drawing/2014/main" id="{0ABB8243-79CA-4E03-8328-EDE26C7F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831" y="1741707"/>
            <a:ext cx="500168" cy="2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圆角矩形 5">
            <a:extLst>
              <a:ext uri="{FF2B5EF4-FFF2-40B4-BE49-F238E27FC236}">
                <a16:creationId xmlns:a16="http://schemas.microsoft.com/office/drawing/2014/main" id="{B1F36C27-6CED-4394-A233-E4CAF93CB74F}"/>
              </a:ext>
            </a:extLst>
          </p:cNvPr>
          <p:cNvSpPr/>
          <p:nvPr/>
        </p:nvSpPr>
        <p:spPr>
          <a:xfrm>
            <a:off x="1675574" y="2343315"/>
            <a:ext cx="2541319" cy="1216631"/>
          </a:xfrm>
          <a:prstGeom prst="roundRect">
            <a:avLst>
              <a:gd name="adj" fmla="val 6451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2" name="圆角矩形 5">
            <a:extLst>
              <a:ext uri="{FF2B5EF4-FFF2-40B4-BE49-F238E27FC236}">
                <a16:creationId xmlns:a16="http://schemas.microsoft.com/office/drawing/2014/main" id="{98A3FA5E-811E-49DA-968A-169BAA7CAA9D}"/>
              </a:ext>
            </a:extLst>
          </p:cNvPr>
          <p:cNvSpPr/>
          <p:nvPr/>
        </p:nvSpPr>
        <p:spPr>
          <a:xfrm>
            <a:off x="1675573" y="3616208"/>
            <a:ext cx="2541319" cy="1216631"/>
          </a:xfrm>
          <a:prstGeom prst="roundRect">
            <a:avLst>
              <a:gd name="adj" fmla="val 6451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3" name="圆角矩形 5">
            <a:extLst>
              <a:ext uri="{FF2B5EF4-FFF2-40B4-BE49-F238E27FC236}">
                <a16:creationId xmlns:a16="http://schemas.microsoft.com/office/drawing/2014/main" id="{D364DFDD-8C14-4C64-938A-8D51A8DDC7D0}"/>
              </a:ext>
            </a:extLst>
          </p:cNvPr>
          <p:cNvSpPr/>
          <p:nvPr/>
        </p:nvSpPr>
        <p:spPr>
          <a:xfrm>
            <a:off x="1675572" y="4895484"/>
            <a:ext cx="2541319" cy="1216631"/>
          </a:xfrm>
          <a:prstGeom prst="roundRect">
            <a:avLst>
              <a:gd name="adj" fmla="val 6451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7" name="圆角矩形 5">
            <a:extLst>
              <a:ext uri="{FF2B5EF4-FFF2-40B4-BE49-F238E27FC236}">
                <a16:creationId xmlns:a16="http://schemas.microsoft.com/office/drawing/2014/main" id="{7C05257C-6722-4C35-887B-F435B24FAF70}"/>
              </a:ext>
            </a:extLst>
          </p:cNvPr>
          <p:cNvSpPr/>
          <p:nvPr/>
        </p:nvSpPr>
        <p:spPr>
          <a:xfrm>
            <a:off x="9371572" y="2287053"/>
            <a:ext cx="2541319" cy="1216631"/>
          </a:xfrm>
          <a:prstGeom prst="roundRect">
            <a:avLst>
              <a:gd name="adj" fmla="val 6451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8" name="圆角矩形 5">
            <a:extLst>
              <a:ext uri="{FF2B5EF4-FFF2-40B4-BE49-F238E27FC236}">
                <a16:creationId xmlns:a16="http://schemas.microsoft.com/office/drawing/2014/main" id="{3A8912A5-91CF-46AB-8DDA-B89DE90E6785}"/>
              </a:ext>
            </a:extLst>
          </p:cNvPr>
          <p:cNvSpPr/>
          <p:nvPr/>
        </p:nvSpPr>
        <p:spPr>
          <a:xfrm>
            <a:off x="9371571" y="3559946"/>
            <a:ext cx="2541319" cy="1216631"/>
          </a:xfrm>
          <a:prstGeom prst="roundRect">
            <a:avLst>
              <a:gd name="adj" fmla="val 6451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9" name="圆角矩形 5">
            <a:extLst>
              <a:ext uri="{FF2B5EF4-FFF2-40B4-BE49-F238E27FC236}">
                <a16:creationId xmlns:a16="http://schemas.microsoft.com/office/drawing/2014/main" id="{0F571456-C518-4A7F-BA8C-416F5E3D0CF8}"/>
              </a:ext>
            </a:extLst>
          </p:cNvPr>
          <p:cNvSpPr/>
          <p:nvPr/>
        </p:nvSpPr>
        <p:spPr>
          <a:xfrm>
            <a:off x="9371570" y="4839222"/>
            <a:ext cx="2541319" cy="1216631"/>
          </a:xfrm>
          <a:prstGeom prst="roundRect">
            <a:avLst>
              <a:gd name="adj" fmla="val 6451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0" name="圆角矩形 5">
            <a:extLst>
              <a:ext uri="{FF2B5EF4-FFF2-40B4-BE49-F238E27FC236}">
                <a16:creationId xmlns:a16="http://schemas.microsoft.com/office/drawing/2014/main" id="{9BA7B1A6-4CB6-43A0-AD5D-D2A1DB6B7E61}"/>
              </a:ext>
            </a:extLst>
          </p:cNvPr>
          <p:cNvSpPr/>
          <p:nvPr/>
        </p:nvSpPr>
        <p:spPr>
          <a:xfrm>
            <a:off x="4257484" y="2343631"/>
            <a:ext cx="5065096" cy="3089503"/>
          </a:xfrm>
          <a:prstGeom prst="roundRect">
            <a:avLst>
              <a:gd name="adj" fmla="val 3865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chemeClr val="accent6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C97504-E780-4EBD-BC19-1D3EDC970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944" y="2382718"/>
            <a:ext cx="4952175" cy="2942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F2FEE2-19FE-46D9-BFFE-661F11399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944" y="5364402"/>
            <a:ext cx="4956641" cy="74771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2CE46E8-3F90-4D4E-9BD1-2301E5AF3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3508" y="1745151"/>
            <a:ext cx="671970" cy="3359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63D65D-D880-4333-8473-31B0108BA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5628" y="1745150"/>
            <a:ext cx="671970" cy="335985"/>
          </a:xfrm>
          <a:prstGeom prst="rect">
            <a:avLst/>
          </a:prstGeom>
        </p:spPr>
      </p:pic>
      <p:sp>
        <p:nvSpPr>
          <p:cNvPr id="45" name="文本占位符 60">
            <a:extLst>
              <a:ext uri="{FF2B5EF4-FFF2-40B4-BE49-F238E27FC236}">
                <a16:creationId xmlns:a16="http://schemas.microsoft.com/office/drawing/2014/main" id="{5A394F81-4448-4091-9446-710BE6B56B90}"/>
              </a:ext>
            </a:extLst>
          </p:cNvPr>
          <p:cNvSpPr txBox="1">
            <a:spLocks/>
          </p:cNvSpPr>
          <p:nvPr/>
        </p:nvSpPr>
        <p:spPr>
          <a:xfrm>
            <a:off x="5166434" y="2478478"/>
            <a:ext cx="1112565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实时攻防信息</a:t>
            </a:r>
          </a:p>
        </p:txBody>
      </p:sp>
      <p:sp>
        <p:nvSpPr>
          <p:cNvPr id="46" name="文本占位符 60">
            <a:extLst>
              <a:ext uri="{FF2B5EF4-FFF2-40B4-BE49-F238E27FC236}">
                <a16:creationId xmlns:a16="http://schemas.microsoft.com/office/drawing/2014/main" id="{EF4FB8C2-6955-4258-86DC-BA31CE1FCD47}"/>
              </a:ext>
            </a:extLst>
          </p:cNvPr>
          <p:cNvSpPr txBox="1">
            <a:spLocks/>
          </p:cNvSpPr>
          <p:nvPr/>
        </p:nvSpPr>
        <p:spPr>
          <a:xfrm>
            <a:off x="5127716" y="5436297"/>
            <a:ext cx="1112565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实时攻防信息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EFBD6E5-F9D5-4B6B-85E9-6342C0C459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1307" y="2463501"/>
            <a:ext cx="1294450" cy="10401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71BAA1-FDEB-4448-B0CD-36407912A7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7847" y="3699764"/>
            <a:ext cx="1267910" cy="10188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BE6396-9897-4AB6-A018-B168581F1B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2574" y="5079279"/>
            <a:ext cx="1213183" cy="9748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704D288-5125-466D-8F17-F96CC8FAC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15411" y="2421173"/>
            <a:ext cx="1302187" cy="9420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85CB177-79C5-4615-91AB-94CB8AB550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30696" y="3653724"/>
            <a:ext cx="1364299" cy="104499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187121-8206-4354-B3AF-B97AAE71F4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6428" y="4999251"/>
            <a:ext cx="1278567" cy="979328"/>
          </a:xfrm>
          <a:prstGeom prst="rect">
            <a:avLst/>
          </a:prstGeom>
        </p:spPr>
      </p:pic>
      <p:cxnSp>
        <p:nvCxnSpPr>
          <p:cNvPr id="53" name="直接连接符 3">
            <a:extLst>
              <a:ext uri="{FF2B5EF4-FFF2-40B4-BE49-F238E27FC236}">
                <a16:creationId xmlns:a16="http://schemas.microsoft.com/office/drawing/2014/main" id="{4DE3D42B-83CB-4251-A79C-81322AB645DB}"/>
              </a:ext>
            </a:extLst>
          </p:cNvPr>
          <p:cNvCxnSpPr>
            <a:cxnSpLocks/>
          </p:cNvCxnSpPr>
          <p:nvPr/>
        </p:nvCxnSpPr>
        <p:spPr>
          <a:xfrm>
            <a:off x="1521547" y="1489866"/>
            <a:ext cx="0" cy="48663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9">
            <a:extLst>
              <a:ext uri="{FF2B5EF4-FFF2-40B4-BE49-F238E27FC236}">
                <a16:creationId xmlns:a16="http://schemas.microsoft.com/office/drawing/2014/main" id="{DAF9D1A9-3E2A-4335-93FF-BCB7580212D0}"/>
              </a:ext>
            </a:extLst>
          </p:cNvPr>
          <p:cNvCxnSpPr>
            <a:cxnSpLocks/>
          </p:cNvCxnSpPr>
          <p:nvPr/>
        </p:nvCxnSpPr>
        <p:spPr>
          <a:xfrm flipH="1">
            <a:off x="290125" y="6237953"/>
            <a:ext cx="11611751" cy="171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9">
            <a:extLst>
              <a:ext uri="{FF2B5EF4-FFF2-40B4-BE49-F238E27FC236}">
                <a16:creationId xmlns:a16="http://schemas.microsoft.com/office/drawing/2014/main" id="{0A802EC0-B1E2-4823-9F60-AABCD9EB7AAA}"/>
              </a:ext>
            </a:extLst>
          </p:cNvPr>
          <p:cNvCxnSpPr>
            <a:cxnSpLocks/>
          </p:cNvCxnSpPr>
          <p:nvPr/>
        </p:nvCxnSpPr>
        <p:spPr>
          <a:xfrm flipH="1">
            <a:off x="223039" y="1524933"/>
            <a:ext cx="11611751" cy="171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5">
            <a:extLst>
              <a:ext uri="{FF2B5EF4-FFF2-40B4-BE49-F238E27FC236}">
                <a16:creationId xmlns:a16="http://schemas.microsoft.com/office/drawing/2014/main" id="{42C2C5A0-7472-49FA-9240-3335CA86D7D4}"/>
              </a:ext>
            </a:extLst>
          </p:cNvPr>
          <p:cNvSpPr/>
          <p:nvPr/>
        </p:nvSpPr>
        <p:spPr>
          <a:xfrm>
            <a:off x="202994" y="1640859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全局安全态势</a:t>
            </a:r>
          </a:p>
        </p:txBody>
      </p:sp>
      <p:sp>
        <p:nvSpPr>
          <p:cNvPr id="59" name="圆角矩形 5">
            <a:extLst>
              <a:ext uri="{FF2B5EF4-FFF2-40B4-BE49-F238E27FC236}">
                <a16:creationId xmlns:a16="http://schemas.microsoft.com/office/drawing/2014/main" id="{3DD7A231-69C4-4732-BE1C-84B5FC61C999}"/>
              </a:ext>
            </a:extLst>
          </p:cNvPr>
          <p:cNvSpPr/>
          <p:nvPr/>
        </p:nvSpPr>
        <p:spPr>
          <a:xfrm>
            <a:off x="196585" y="2027731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资产态势</a:t>
            </a:r>
          </a:p>
        </p:txBody>
      </p:sp>
      <p:sp>
        <p:nvSpPr>
          <p:cNvPr id="60" name="圆角矩形 5">
            <a:extLst>
              <a:ext uri="{FF2B5EF4-FFF2-40B4-BE49-F238E27FC236}">
                <a16:creationId xmlns:a16="http://schemas.microsoft.com/office/drawing/2014/main" id="{D0949F62-9DF8-4FF3-8600-D6FC39793B23}"/>
              </a:ext>
            </a:extLst>
          </p:cNvPr>
          <p:cNvSpPr/>
          <p:nvPr/>
        </p:nvSpPr>
        <p:spPr>
          <a:xfrm>
            <a:off x="196585" y="2430146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用户行为态势</a:t>
            </a:r>
          </a:p>
        </p:txBody>
      </p:sp>
      <p:sp>
        <p:nvSpPr>
          <p:cNvPr id="61" name="圆角矩形 5">
            <a:extLst>
              <a:ext uri="{FF2B5EF4-FFF2-40B4-BE49-F238E27FC236}">
                <a16:creationId xmlns:a16="http://schemas.microsoft.com/office/drawing/2014/main" id="{6FF5BB1A-5D29-4577-821B-2014053793B1}"/>
              </a:ext>
            </a:extLst>
          </p:cNvPr>
          <p:cNvSpPr/>
          <p:nvPr/>
        </p:nvSpPr>
        <p:spPr>
          <a:xfrm>
            <a:off x="196673" y="2838099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流量态势</a:t>
            </a:r>
          </a:p>
        </p:txBody>
      </p:sp>
      <p:sp>
        <p:nvSpPr>
          <p:cNvPr id="62" name="圆角矩形 5">
            <a:extLst>
              <a:ext uri="{FF2B5EF4-FFF2-40B4-BE49-F238E27FC236}">
                <a16:creationId xmlns:a16="http://schemas.microsoft.com/office/drawing/2014/main" id="{3DA74893-2EF1-4728-9012-949B26069C9C}"/>
              </a:ext>
            </a:extLst>
          </p:cNvPr>
          <p:cNvSpPr/>
          <p:nvPr/>
        </p:nvSpPr>
        <p:spPr>
          <a:xfrm>
            <a:off x="223039" y="5737738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+ </a:t>
            </a:r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自定义</a:t>
            </a:r>
          </a:p>
        </p:txBody>
      </p:sp>
      <p:sp>
        <p:nvSpPr>
          <p:cNvPr id="63" name="文本占位符 60">
            <a:extLst>
              <a:ext uri="{FF2B5EF4-FFF2-40B4-BE49-F238E27FC236}">
                <a16:creationId xmlns:a16="http://schemas.microsoft.com/office/drawing/2014/main" id="{F8BC2F2E-42D5-4D04-B1A1-A65E764F98F7}"/>
              </a:ext>
            </a:extLst>
          </p:cNvPr>
          <p:cNvSpPr txBox="1">
            <a:spLocks/>
          </p:cNvSpPr>
          <p:nvPr/>
        </p:nvSpPr>
        <p:spPr>
          <a:xfrm>
            <a:off x="1762682" y="2427390"/>
            <a:ext cx="892416" cy="285163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高危资产</a:t>
            </a:r>
          </a:p>
        </p:txBody>
      </p:sp>
      <p:sp>
        <p:nvSpPr>
          <p:cNvPr id="64" name="文本占位符 60">
            <a:extLst>
              <a:ext uri="{FF2B5EF4-FFF2-40B4-BE49-F238E27FC236}">
                <a16:creationId xmlns:a16="http://schemas.microsoft.com/office/drawing/2014/main" id="{EFDBACF7-1CFB-4E70-9A61-43C9E7B72FBF}"/>
              </a:ext>
            </a:extLst>
          </p:cNvPr>
          <p:cNvSpPr txBox="1">
            <a:spLocks/>
          </p:cNvSpPr>
          <p:nvPr/>
        </p:nvSpPr>
        <p:spPr>
          <a:xfrm>
            <a:off x="1738652" y="3653724"/>
            <a:ext cx="892416" cy="285163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失陷主机</a:t>
            </a:r>
          </a:p>
        </p:txBody>
      </p:sp>
      <p:sp>
        <p:nvSpPr>
          <p:cNvPr id="65" name="文本占位符 60">
            <a:extLst>
              <a:ext uri="{FF2B5EF4-FFF2-40B4-BE49-F238E27FC236}">
                <a16:creationId xmlns:a16="http://schemas.microsoft.com/office/drawing/2014/main" id="{ADECC119-41F1-4301-BE03-65E48EE74E4B}"/>
              </a:ext>
            </a:extLst>
          </p:cNvPr>
          <p:cNvSpPr txBox="1">
            <a:spLocks/>
          </p:cNvSpPr>
          <p:nvPr/>
        </p:nvSpPr>
        <p:spPr>
          <a:xfrm>
            <a:off x="9433160" y="2350923"/>
            <a:ext cx="892416" cy="285163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全局流量</a:t>
            </a:r>
          </a:p>
        </p:txBody>
      </p:sp>
      <p:sp>
        <p:nvSpPr>
          <p:cNvPr id="66" name="文本占位符 60">
            <a:extLst>
              <a:ext uri="{FF2B5EF4-FFF2-40B4-BE49-F238E27FC236}">
                <a16:creationId xmlns:a16="http://schemas.microsoft.com/office/drawing/2014/main" id="{E432F826-A6AB-4CDA-AC14-A6B2E6C1AE50}"/>
              </a:ext>
            </a:extLst>
          </p:cNvPr>
          <p:cNvSpPr txBox="1">
            <a:spLocks/>
          </p:cNvSpPr>
          <p:nvPr/>
        </p:nvSpPr>
        <p:spPr>
          <a:xfrm>
            <a:off x="9454926" y="3625064"/>
            <a:ext cx="892416" cy="285163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告警趋势</a:t>
            </a:r>
          </a:p>
        </p:txBody>
      </p:sp>
      <p:sp>
        <p:nvSpPr>
          <p:cNvPr id="67" name="文本占位符 60">
            <a:extLst>
              <a:ext uri="{FF2B5EF4-FFF2-40B4-BE49-F238E27FC236}">
                <a16:creationId xmlns:a16="http://schemas.microsoft.com/office/drawing/2014/main" id="{126F099D-76A7-42F3-BF45-918FCCC08CCB}"/>
              </a:ext>
            </a:extLst>
          </p:cNvPr>
          <p:cNvSpPr txBox="1">
            <a:spLocks/>
          </p:cNvSpPr>
          <p:nvPr/>
        </p:nvSpPr>
        <p:spPr>
          <a:xfrm>
            <a:off x="9454926" y="4888191"/>
            <a:ext cx="892416" cy="285163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威胁情报</a:t>
            </a:r>
          </a:p>
        </p:txBody>
      </p:sp>
      <p:sp>
        <p:nvSpPr>
          <p:cNvPr id="68" name="文本占位符 60">
            <a:extLst>
              <a:ext uri="{FF2B5EF4-FFF2-40B4-BE49-F238E27FC236}">
                <a16:creationId xmlns:a16="http://schemas.microsoft.com/office/drawing/2014/main" id="{63F44119-1AAF-4850-9AA9-E04434DB624F}"/>
              </a:ext>
            </a:extLst>
          </p:cNvPr>
          <p:cNvSpPr txBox="1">
            <a:spLocks/>
          </p:cNvSpPr>
          <p:nvPr/>
        </p:nvSpPr>
        <p:spPr>
          <a:xfrm>
            <a:off x="1738652" y="4958677"/>
            <a:ext cx="892416" cy="285163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违规用户</a:t>
            </a:r>
          </a:p>
        </p:txBody>
      </p:sp>
    </p:spTree>
    <p:extLst>
      <p:ext uri="{BB962C8B-B14F-4D97-AF65-F5344CB8AC3E}">
        <p14:creationId xmlns:p14="http://schemas.microsoft.com/office/powerpoint/2010/main" val="226150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7</a:t>
            </a:fld>
            <a:endParaRPr lang="en-US" altLang="zh-CN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6BD4B64-9B97-4771-8770-3FC205F2CD2F}"/>
              </a:ext>
            </a:extLst>
          </p:cNvPr>
          <p:cNvSpPr/>
          <p:nvPr/>
        </p:nvSpPr>
        <p:spPr>
          <a:xfrm>
            <a:off x="1632500" y="1630694"/>
            <a:ext cx="2014537" cy="1207405"/>
          </a:xfrm>
          <a:prstGeom prst="roundRect">
            <a:avLst>
              <a:gd name="adj" fmla="val 64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资产态势评估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ED8648E-D27F-42EC-A9EC-649BB0FA4B71}"/>
              </a:ext>
            </a:extLst>
          </p:cNvPr>
          <p:cNvSpPr/>
          <p:nvPr/>
        </p:nvSpPr>
        <p:spPr>
          <a:xfrm>
            <a:off x="1628245" y="2876363"/>
            <a:ext cx="2014537" cy="1428807"/>
          </a:xfrm>
          <a:prstGeom prst="roundRect">
            <a:avLst>
              <a:gd name="adj" fmla="val 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资产信息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监控：风险主机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监控：风险服务器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578426-1475-4E23-AFC3-88F3229F19E5}"/>
              </a:ext>
            </a:extLst>
          </p:cNvPr>
          <p:cNvSpPr/>
          <p:nvPr/>
        </p:nvSpPr>
        <p:spPr>
          <a:xfrm>
            <a:off x="1619100" y="4436268"/>
            <a:ext cx="2014537" cy="1592373"/>
          </a:xfrm>
          <a:prstGeom prst="roundRect">
            <a:avLst>
              <a:gd name="adj" fmla="val 49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资产信息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Top5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风险主机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Top5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风险服务器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EA000D-BEAE-4D40-944E-BAAF8F04BE70}"/>
              </a:ext>
            </a:extLst>
          </p:cNvPr>
          <p:cNvSpPr/>
          <p:nvPr/>
        </p:nvSpPr>
        <p:spPr>
          <a:xfrm>
            <a:off x="3749478" y="4435363"/>
            <a:ext cx="2639733" cy="1592373"/>
          </a:xfrm>
          <a:prstGeom prst="roundRect">
            <a:avLst>
              <a:gd name="adj" fmla="val 663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风险服务器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风险主机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整体的变化趋势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DA11AF0-39A9-4A7A-AC42-F6660DB017A6}"/>
              </a:ext>
            </a:extLst>
          </p:cNvPr>
          <p:cNvSpPr/>
          <p:nvPr/>
        </p:nvSpPr>
        <p:spPr>
          <a:xfrm>
            <a:off x="6499717" y="4435363"/>
            <a:ext cx="1988681" cy="1592373"/>
          </a:xfrm>
          <a:prstGeom prst="roundRect">
            <a:avLst>
              <a:gd name="adj" fmla="val 49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威胁事件发生趋势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C781FF3-7BF7-4E47-ADEB-FEBCD5E99FD0}"/>
              </a:ext>
            </a:extLst>
          </p:cNvPr>
          <p:cNvSpPr/>
          <p:nvPr/>
        </p:nvSpPr>
        <p:spPr>
          <a:xfrm>
            <a:off x="8617141" y="4436268"/>
            <a:ext cx="3398647" cy="1592373"/>
          </a:xfrm>
          <a:prstGeom prst="roundRect">
            <a:avLst>
              <a:gd name="adj" fmla="val 32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威胁事件列表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（关联分析后的威胁事件）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E5D06DC-847F-4C12-900A-B562AD08F89B}"/>
              </a:ext>
            </a:extLst>
          </p:cNvPr>
          <p:cNvSpPr/>
          <p:nvPr/>
        </p:nvSpPr>
        <p:spPr>
          <a:xfrm>
            <a:off x="9986964" y="1566539"/>
            <a:ext cx="2014537" cy="2738633"/>
          </a:xfrm>
          <a:prstGeom prst="roundRect">
            <a:avLst>
              <a:gd name="adj" fmla="val 47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自定义建立观察区域，重点监控指定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资产的应用和威胁情报，实时告警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48265CD-130C-4B3A-A9DD-10EA08D5A317}"/>
              </a:ext>
            </a:extLst>
          </p:cNvPr>
          <p:cNvSpPr/>
          <p:nvPr/>
        </p:nvSpPr>
        <p:spPr>
          <a:xfrm>
            <a:off x="3749479" y="2876364"/>
            <a:ext cx="2639751" cy="1428807"/>
          </a:xfrm>
          <a:prstGeom prst="roundRect">
            <a:avLst>
              <a:gd name="adj" fmla="val 4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资产信息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多个内网失陷的程度的区域性评级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核心资产服务器的分布区域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F58E18B-BDB7-43F6-BCA2-87FB2C8D75C9}"/>
              </a:ext>
            </a:extLst>
          </p:cNvPr>
          <p:cNvSpPr/>
          <p:nvPr/>
        </p:nvSpPr>
        <p:spPr>
          <a:xfrm>
            <a:off x="6495927" y="2876363"/>
            <a:ext cx="3298154" cy="1428807"/>
          </a:xfrm>
          <a:prstGeom prst="roundRect">
            <a:avLst>
              <a:gd name="adj" fmla="val 21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全局威胁地图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攻击来源区域分布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威胁重灾区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潜在威胁发生的重点区域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（客户数据，互联网威胁情报数据？）</a:t>
            </a: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114299" y="261165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kumimoji="0" lang="zh-CN" altLang="en-US" sz="3600" b="0" i="0" u="none" strike="noStrike" kern="1200" cap="none" spc="0" normalizeH="0" baseline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3B57B9A-2C8B-4D34-B19E-F9A8AEFC8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24" y="253808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kumimoji="0" lang="zh-CN" altLang="en-US" sz="3600" b="0" i="0" u="none" strike="noStrike" kern="1200" cap="none" spc="0" normalizeH="0" baseline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智</a:t>
            </a:r>
            <a:r>
              <a:rPr lang="en-US" altLang="zh-CN" sz="2800" dirty="0"/>
              <a:t>·</a:t>
            </a:r>
            <a:r>
              <a:rPr lang="zh-CN" altLang="en-US" sz="2800" dirty="0"/>
              <a:t>源 资产态势</a:t>
            </a:r>
          </a:p>
        </p:txBody>
      </p:sp>
      <p:pic>
        <p:nvPicPr>
          <p:cNvPr id="20" name="Picture 2" descr="山石网科">
            <a:extLst>
              <a:ext uri="{FF2B5EF4-FFF2-40B4-BE49-F238E27FC236}">
                <a16:creationId xmlns:a16="http://schemas.microsoft.com/office/drawing/2014/main" id="{628672A2-391D-4A25-9962-5E04EABA5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4" y="1152236"/>
            <a:ext cx="11715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www.hillstonenet.com.cn/wp-content/uploads/2017/05/gartner.png">
            <a:extLst>
              <a:ext uri="{FF2B5EF4-FFF2-40B4-BE49-F238E27FC236}">
                <a16:creationId xmlns:a16="http://schemas.microsoft.com/office/drawing/2014/main" id="{FFE64417-C828-4386-9989-59FC4284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99" y="1093933"/>
            <a:ext cx="634956" cy="3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圆角矩形 5">
            <a:extLst>
              <a:ext uri="{FF2B5EF4-FFF2-40B4-BE49-F238E27FC236}">
                <a16:creationId xmlns:a16="http://schemas.microsoft.com/office/drawing/2014/main" id="{08DF97D2-88F6-4226-9580-1AE6740D3B1B}"/>
              </a:ext>
            </a:extLst>
          </p:cNvPr>
          <p:cNvSpPr/>
          <p:nvPr/>
        </p:nvSpPr>
        <p:spPr>
          <a:xfrm>
            <a:off x="2172766" y="1152236"/>
            <a:ext cx="1393905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智</a:t>
            </a:r>
            <a:r>
              <a:rPr lang="en-US" altLang="zh-CN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</a:t>
            </a:r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源 态势感知平台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20D7B5-2850-4FA0-A8B9-533347C0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82" y="1159126"/>
            <a:ext cx="285750" cy="323850"/>
          </a:xfrm>
          <a:prstGeom prst="rect">
            <a:avLst/>
          </a:prstGeom>
        </p:spPr>
      </p:pic>
      <p:sp>
        <p:nvSpPr>
          <p:cNvPr id="24" name="圆角矩形 5">
            <a:extLst>
              <a:ext uri="{FF2B5EF4-FFF2-40B4-BE49-F238E27FC236}">
                <a16:creationId xmlns:a16="http://schemas.microsoft.com/office/drawing/2014/main" id="{68711AA1-A9DB-4BF5-9946-797E4BF785D5}"/>
              </a:ext>
            </a:extLst>
          </p:cNvPr>
          <p:cNvSpPr/>
          <p:nvPr/>
        </p:nvSpPr>
        <p:spPr>
          <a:xfrm>
            <a:off x="4004644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仪表盘</a:t>
            </a:r>
          </a:p>
        </p:txBody>
      </p:sp>
      <p:sp>
        <p:nvSpPr>
          <p:cNvPr id="25" name="圆角矩形 5">
            <a:extLst>
              <a:ext uri="{FF2B5EF4-FFF2-40B4-BE49-F238E27FC236}">
                <a16:creationId xmlns:a16="http://schemas.microsoft.com/office/drawing/2014/main" id="{D8BD2B25-084F-4264-8679-AEA722A42CD0}"/>
              </a:ext>
            </a:extLst>
          </p:cNvPr>
          <p:cNvSpPr/>
          <p:nvPr/>
        </p:nvSpPr>
        <p:spPr>
          <a:xfrm>
            <a:off x="4925205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设备管理</a:t>
            </a:r>
          </a:p>
        </p:txBody>
      </p:sp>
      <p:sp>
        <p:nvSpPr>
          <p:cNvPr id="26" name="圆角矩形 5">
            <a:extLst>
              <a:ext uri="{FF2B5EF4-FFF2-40B4-BE49-F238E27FC236}">
                <a16:creationId xmlns:a16="http://schemas.microsoft.com/office/drawing/2014/main" id="{06183462-C003-4375-999D-FD66B1B4C80F}"/>
              </a:ext>
            </a:extLst>
          </p:cNvPr>
          <p:cNvSpPr/>
          <p:nvPr/>
        </p:nvSpPr>
        <p:spPr>
          <a:xfrm>
            <a:off x="5845766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日志</a:t>
            </a:r>
          </a:p>
        </p:txBody>
      </p:sp>
      <p:sp>
        <p:nvSpPr>
          <p:cNvPr id="27" name="圆角矩形 5">
            <a:extLst>
              <a:ext uri="{FF2B5EF4-FFF2-40B4-BE49-F238E27FC236}">
                <a16:creationId xmlns:a16="http://schemas.microsoft.com/office/drawing/2014/main" id="{AB5167C8-17DA-4889-A224-B58D78E24539}"/>
              </a:ext>
            </a:extLst>
          </p:cNvPr>
          <p:cNvSpPr/>
          <p:nvPr/>
        </p:nvSpPr>
        <p:spPr>
          <a:xfrm>
            <a:off x="6741694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告警</a:t>
            </a:r>
          </a:p>
        </p:txBody>
      </p:sp>
      <p:sp>
        <p:nvSpPr>
          <p:cNvPr id="28" name="圆角矩形 5">
            <a:extLst>
              <a:ext uri="{FF2B5EF4-FFF2-40B4-BE49-F238E27FC236}">
                <a16:creationId xmlns:a16="http://schemas.microsoft.com/office/drawing/2014/main" id="{910EA5F6-8243-4EAD-B240-49CE6F9D8BBA}"/>
              </a:ext>
            </a:extLst>
          </p:cNvPr>
          <p:cNvSpPr/>
          <p:nvPr/>
        </p:nvSpPr>
        <p:spPr>
          <a:xfrm>
            <a:off x="7637622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报表</a:t>
            </a:r>
          </a:p>
        </p:txBody>
      </p:sp>
      <p:sp>
        <p:nvSpPr>
          <p:cNvPr id="29" name="圆角矩形 5">
            <a:extLst>
              <a:ext uri="{FF2B5EF4-FFF2-40B4-BE49-F238E27FC236}">
                <a16:creationId xmlns:a16="http://schemas.microsoft.com/office/drawing/2014/main" id="{B486D23A-19FE-49BC-91EE-BD75415FEA78}"/>
              </a:ext>
            </a:extLst>
          </p:cNvPr>
          <p:cNvSpPr/>
          <p:nvPr/>
        </p:nvSpPr>
        <p:spPr>
          <a:xfrm>
            <a:off x="8533550" y="115912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智</a:t>
            </a:r>
            <a:r>
              <a:rPr lang="en-US" altLang="zh-CN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·</a:t>
            </a:r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源中心</a:t>
            </a:r>
          </a:p>
        </p:txBody>
      </p:sp>
      <p:sp>
        <p:nvSpPr>
          <p:cNvPr id="30" name="圆角矩形 5">
            <a:extLst>
              <a:ext uri="{FF2B5EF4-FFF2-40B4-BE49-F238E27FC236}">
                <a16:creationId xmlns:a16="http://schemas.microsoft.com/office/drawing/2014/main" id="{00B1D6AD-DB40-4251-A2B5-BD8444C44B7C}"/>
              </a:ext>
            </a:extLst>
          </p:cNvPr>
          <p:cNvSpPr/>
          <p:nvPr/>
        </p:nvSpPr>
        <p:spPr>
          <a:xfrm>
            <a:off x="11112846" y="1139266"/>
            <a:ext cx="78903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平台管理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857E12-38BF-4697-8F3E-4412FAE9E9EF}"/>
              </a:ext>
            </a:extLst>
          </p:cNvPr>
          <p:cNvSpPr/>
          <p:nvPr/>
        </p:nvSpPr>
        <p:spPr>
          <a:xfrm>
            <a:off x="9537885" y="1173831"/>
            <a:ext cx="13580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欢迎</a:t>
            </a:r>
            <a:r>
              <a:rPr lang="en-US" altLang="zh-CN" sz="11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1100" b="1" dirty="0" err="1">
                <a:solidFill>
                  <a:srgbClr val="7030A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hillstone</a:t>
            </a:r>
            <a:r>
              <a:rPr lang="en-US" altLang="zh-CN" sz="11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zh-CN" altLang="en-US" sz="110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登陆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CBD293-D8BA-4063-9364-702DDBBF9226}"/>
              </a:ext>
            </a:extLst>
          </p:cNvPr>
          <p:cNvSpPr/>
          <p:nvPr/>
        </p:nvSpPr>
        <p:spPr>
          <a:xfrm>
            <a:off x="5714235" y="1610258"/>
            <a:ext cx="2169136" cy="59581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源 资产态势</a:t>
            </a:r>
            <a:endParaRPr lang="en-US" sz="1100" dirty="0">
              <a:solidFill>
                <a:schemeClr val="accent6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3" name="Picture 4" descr="https://www.hillstonenet.com.cn/wp-content/uploads/2017/05/gartner.png">
            <a:extLst>
              <a:ext uri="{FF2B5EF4-FFF2-40B4-BE49-F238E27FC236}">
                <a16:creationId xmlns:a16="http://schemas.microsoft.com/office/drawing/2014/main" id="{6DD0EC87-7284-401F-BA32-AB58983FA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831" y="1741707"/>
            <a:ext cx="500168" cy="2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接连接符 3">
            <a:extLst>
              <a:ext uri="{FF2B5EF4-FFF2-40B4-BE49-F238E27FC236}">
                <a16:creationId xmlns:a16="http://schemas.microsoft.com/office/drawing/2014/main" id="{AE9BE3CA-A72A-49D4-A284-CD3AFB37BD0D}"/>
              </a:ext>
            </a:extLst>
          </p:cNvPr>
          <p:cNvCxnSpPr>
            <a:cxnSpLocks/>
          </p:cNvCxnSpPr>
          <p:nvPr/>
        </p:nvCxnSpPr>
        <p:spPr>
          <a:xfrm>
            <a:off x="1521547" y="1489866"/>
            <a:ext cx="0" cy="48663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5">
            <a:extLst>
              <a:ext uri="{FF2B5EF4-FFF2-40B4-BE49-F238E27FC236}">
                <a16:creationId xmlns:a16="http://schemas.microsoft.com/office/drawing/2014/main" id="{2BAA8EE3-7FF0-42A0-AA13-A2C7200B8BAD}"/>
              </a:ext>
            </a:extLst>
          </p:cNvPr>
          <p:cNvSpPr/>
          <p:nvPr/>
        </p:nvSpPr>
        <p:spPr>
          <a:xfrm>
            <a:off x="202994" y="1640859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全局安全态势</a:t>
            </a:r>
          </a:p>
        </p:txBody>
      </p:sp>
      <p:sp>
        <p:nvSpPr>
          <p:cNvPr id="36" name="圆角矩形 5">
            <a:extLst>
              <a:ext uri="{FF2B5EF4-FFF2-40B4-BE49-F238E27FC236}">
                <a16:creationId xmlns:a16="http://schemas.microsoft.com/office/drawing/2014/main" id="{846788B1-D446-4456-8E3A-FBFA52FAC1B5}"/>
              </a:ext>
            </a:extLst>
          </p:cNvPr>
          <p:cNvSpPr/>
          <p:nvPr/>
        </p:nvSpPr>
        <p:spPr>
          <a:xfrm>
            <a:off x="196585" y="2027731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资产态势</a:t>
            </a:r>
          </a:p>
        </p:txBody>
      </p:sp>
      <p:sp>
        <p:nvSpPr>
          <p:cNvPr id="37" name="圆角矩形 5">
            <a:extLst>
              <a:ext uri="{FF2B5EF4-FFF2-40B4-BE49-F238E27FC236}">
                <a16:creationId xmlns:a16="http://schemas.microsoft.com/office/drawing/2014/main" id="{4D44E695-B147-46F8-A314-17A55D7F7921}"/>
              </a:ext>
            </a:extLst>
          </p:cNvPr>
          <p:cNvSpPr/>
          <p:nvPr/>
        </p:nvSpPr>
        <p:spPr>
          <a:xfrm>
            <a:off x="196585" y="2430146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用户行为态势</a:t>
            </a:r>
          </a:p>
        </p:txBody>
      </p:sp>
      <p:sp>
        <p:nvSpPr>
          <p:cNvPr id="38" name="圆角矩形 5">
            <a:extLst>
              <a:ext uri="{FF2B5EF4-FFF2-40B4-BE49-F238E27FC236}">
                <a16:creationId xmlns:a16="http://schemas.microsoft.com/office/drawing/2014/main" id="{51EF64B1-10E1-4B92-A0BF-4FF5D77443CE}"/>
              </a:ext>
            </a:extLst>
          </p:cNvPr>
          <p:cNvSpPr/>
          <p:nvPr/>
        </p:nvSpPr>
        <p:spPr>
          <a:xfrm>
            <a:off x="196673" y="2838099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流量态势</a:t>
            </a:r>
          </a:p>
        </p:txBody>
      </p:sp>
      <p:sp>
        <p:nvSpPr>
          <p:cNvPr id="39" name="圆角矩形 5">
            <a:extLst>
              <a:ext uri="{FF2B5EF4-FFF2-40B4-BE49-F238E27FC236}">
                <a16:creationId xmlns:a16="http://schemas.microsoft.com/office/drawing/2014/main" id="{03B46072-5ABC-40CD-B3BF-FDEA6B3BE1DA}"/>
              </a:ext>
            </a:extLst>
          </p:cNvPr>
          <p:cNvSpPr/>
          <p:nvPr/>
        </p:nvSpPr>
        <p:spPr>
          <a:xfrm>
            <a:off x="223039" y="5737738"/>
            <a:ext cx="1227090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+ </a:t>
            </a:r>
            <a:r>
              <a:rPr lang="zh-CN" altLang="en-US" sz="1050" dirty="0">
                <a:solidFill>
                  <a:schemeClr val="accent6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自定义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330A13-4AF2-47DF-B02F-08823729D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490" y="1971599"/>
            <a:ext cx="571500" cy="571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1CAF24-97B9-4C69-8801-4A417AB3C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658" y="2985817"/>
            <a:ext cx="775214" cy="6229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C0EC8-CA00-435F-946A-70B03AC64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3604" y="5117152"/>
            <a:ext cx="1086468" cy="7859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01CF5A-7E68-4568-B17B-CDB2ECFF57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205" y="4835875"/>
            <a:ext cx="1241575" cy="9509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F74AA8-6005-4D9C-85BA-4AAB30DB2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209" y="4975465"/>
            <a:ext cx="1086468" cy="7859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9A0DA39-9F36-466F-9860-2A168AFEE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7002" y="5171174"/>
            <a:ext cx="674459" cy="4316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4C73A0-36B2-4AA4-A4DF-52C062366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5196" y="2950763"/>
            <a:ext cx="1505738" cy="894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D676B5-73EF-49AF-99E1-C32018C408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6707" y="2819476"/>
            <a:ext cx="1571429" cy="12190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B25AB-E0B6-400F-906C-AAA7F5AFC1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2086" y="3521521"/>
            <a:ext cx="790476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8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全局态势感知</a:t>
            </a:r>
            <a:r>
              <a:rPr lang="en-US" altLang="zh-CN" dirty="0"/>
              <a:t>—</a:t>
            </a:r>
            <a:r>
              <a:rPr lang="zh-CN" altLang="en-US" dirty="0"/>
              <a:t>关联分析实例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8"/>
            <a:ext cx="571350" cy="161164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8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FA30A33D-2710-48F4-8C4B-0B0B897E0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211586"/>
              </p:ext>
            </p:extLst>
          </p:nvPr>
        </p:nvGraphicFramePr>
        <p:xfrm>
          <a:off x="571500" y="1085851"/>
          <a:ext cx="10965656" cy="342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A89F1411-A510-4F48-9F56-600A37BBA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752989"/>
              </p:ext>
            </p:extLst>
          </p:nvPr>
        </p:nvGraphicFramePr>
        <p:xfrm>
          <a:off x="571500" y="1475566"/>
          <a:ext cx="10965656" cy="553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AF776BC-0885-4254-846B-F2858152E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9159648"/>
              </p:ext>
            </p:extLst>
          </p:nvPr>
        </p:nvGraphicFramePr>
        <p:xfrm>
          <a:off x="571500" y="2075914"/>
          <a:ext cx="10965656" cy="536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BB74B49F-FAB7-4547-929B-A1E704D60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8392168"/>
              </p:ext>
            </p:extLst>
          </p:nvPr>
        </p:nvGraphicFramePr>
        <p:xfrm>
          <a:off x="571500" y="2655352"/>
          <a:ext cx="10965656" cy="540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36401CCD-E291-4EAE-B7EB-F95BF58F5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713730"/>
              </p:ext>
            </p:extLst>
          </p:nvPr>
        </p:nvGraphicFramePr>
        <p:xfrm>
          <a:off x="571499" y="3238712"/>
          <a:ext cx="10965657" cy="540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EB3927E1-A9EB-40ED-829F-AA297FAA8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429055"/>
              </p:ext>
            </p:extLst>
          </p:nvPr>
        </p:nvGraphicFramePr>
        <p:xfrm>
          <a:off x="571500" y="3822072"/>
          <a:ext cx="10965656" cy="540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C0BD8D13-8211-4288-8A73-95D760A93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409284"/>
              </p:ext>
            </p:extLst>
          </p:nvPr>
        </p:nvGraphicFramePr>
        <p:xfrm>
          <a:off x="571500" y="4378485"/>
          <a:ext cx="10965656" cy="53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B2092161-13C1-4B84-A453-95FC934F95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49842"/>
              </p:ext>
            </p:extLst>
          </p:nvPr>
        </p:nvGraphicFramePr>
        <p:xfrm>
          <a:off x="571500" y="4924418"/>
          <a:ext cx="10965656" cy="53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E5548399-09C5-4B5B-97C2-6482B7428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581990"/>
              </p:ext>
            </p:extLst>
          </p:nvPr>
        </p:nvGraphicFramePr>
        <p:xfrm>
          <a:off x="571500" y="5507778"/>
          <a:ext cx="10965656" cy="53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</p:spTree>
    <p:extLst>
      <p:ext uri="{BB962C8B-B14F-4D97-AF65-F5344CB8AC3E}">
        <p14:creationId xmlns:p14="http://schemas.microsoft.com/office/powerpoint/2010/main" val="248221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en-US" altLang="zh-CN" dirty="0"/>
              <a:t>Roadmap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9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圆角矩形 2">
            <a:extLst>
              <a:ext uri="{FF2B5EF4-FFF2-40B4-BE49-F238E27FC236}">
                <a16:creationId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3162300" y="150837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P1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08" name="圆角矩形 3">
            <a:extLst>
              <a:ext uri="{FF2B5EF4-FFF2-40B4-BE49-F238E27FC236}">
                <a16:creationId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295400" y="2001805"/>
            <a:ext cx="1485900" cy="476014"/>
          </a:xfrm>
          <a:prstGeom prst="roundRect">
            <a:avLst/>
          </a:prstGeom>
          <a:solidFill>
            <a:srgbClr val="C0000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全局态势感知</a:t>
            </a:r>
          </a:p>
        </p:txBody>
      </p:sp>
      <p:sp>
        <p:nvSpPr>
          <p:cNvPr id="109" name="圆角矩形 4">
            <a:extLst>
              <a:ext uri="{FF2B5EF4-FFF2-40B4-BE49-F238E27FC236}">
                <a16:creationId xmlns:a16="http://schemas.microsoft.com/office/drawing/2014/main" id="{7A124179-80DA-46E7-9ABE-A485068BBE36}"/>
              </a:ext>
            </a:extLst>
          </p:cNvPr>
          <p:cNvSpPr/>
          <p:nvPr/>
        </p:nvSpPr>
        <p:spPr>
          <a:xfrm>
            <a:off x="1295400" y="2489429"/>
            <a:ext cx="1485900" cy="476014"/>
          </a:xfrm>
          <a:prstGeom prst="roundRect">
            <a:avLst/>
          </a:prstGeom>
          <a:solidFill>
            <a:srgbClr val="C0000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日志管理查询</a:t>
            </a:r>
          </a:p>
        </p:txBody>
      </p:sp>
      <p:sp>
        <p:nvSpPr>
          <p:cNvPr id="110" name="圆角矩形 5">
            <a:extLst>
              <a:ext uri="{FF2B5EF4-FFF2-40B4-BE49-F238E27FC236}">
                <a16:creationId xmlns:a16="http://schemas.microsoft.com/office/drawing/2014/main" id="{548E3432-A501-4A05-9524-FF851BC1B0EC}"/>
              </a:ext>
            </a:extLst>
          </p:cNvPr>
          <p:cNvSpPr/>
          <p:nvPr/>
        </p:nvSpPr>
        <p:spPr>
          <a:xfrm>
            <a:off x="1295400" y="2977054"/>
            <a:ext cx="1485900" cy="476014"/>
          </a:xfrm>
          <a:prstGeom prst="roundRect">
            <a:avLst/>
          </a:prstGeom>
          <a:solidFill>
            <a:srgbClr val="C0000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设备集中管理</a:t>
            </a:r>
          </a:p>
        </p:txBody>
      </p:sp>
      <p:sp>
        <p:nvSpPr>
          <p:cNvPr id="111" name="圆角矩形 6">
            <a:extLst>
              <a:ext uri="{FF2B5EF4-FFF2-40B4-BE49-F238E27FC236}">
                <a16:creationId xmlns:a16="http://schemas.microsoft.com/office/drawing/2014/main" id="{C778B2B6-1D6F-421D-81EE-EFE50B7C1E48}"/>
              </a:ext>
            </a:extLst>
          </p:cNvPr>
          <p:cNvSpPr/>
          <p:nvPr/>
        </p:nvSpPr>
        <p:spPr>
          <a:xfrm>
            <a:off x="1295400" y="3464678"/>
            <a:ext cx="1485900" cy="476014"/>
          </a:xfrm>
          <a:prstGeom prst="roundRect">
            <a:avLst/>
          </a:prstGeom>
          <a:solidFill>
            <a:srgbClr val="C0000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</a:t>
            </a:r>
          </a:p>
        </p:txBody>
      </p:sp>
      <p:sp>
        <p:nvSpPr>
          <p:cNvPr id="112" name="圆角矩形 7">
            <a:extLst>
              <a:ext uri="{FF2B5EF4-FFF2-40B4-BE49-F238E27FC236}">
                <a16:creationId xmlns:a16="http://schemas.microsoft.com/office/drawing/2014/main" id="{6899DD1B-82D4-47F2-8C5A-396E6B38A6EF}"/>
              </a:ext>
            </a:extLst>
          </p:cNvPr>
          <p:cNvSpPr/>
          <p:nvPr/>
        </p:nvSpPr>
        <p:spPr>
          <a:xfrm>
            <a:off x="617220" y="2001805"/>
            <a:ext cx="647700" cy="1462873"/>
          </a:xfrm>
          <a:prstGeom prst="roundRect">
            <a:avLst/>
          </a:prstGeom>
          <a:solidFill>
            <a:srgbClr val="0070C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</a:p>
        </p:txBody>
      </p:sp>
      <p:sp>
        <p:nvSpPr>
          <p:cNvPr id="113" name="圆角矩形 8">
            <a:extLst>
              <a:ext uri="{FF2B5EF4-FFF2-40B4-BE49-F238E27FC236}">
                <a16:creationId xmlns:a16="http://schemas.microsoft.com/office/drawing/2014/main" id="{C2E60940-2DDA-4445-8C34-0737D857C2B4}"/>
              </a:ext>
            </a:extLst>
          </p:cNvPr>
          <p:cNvSpPr/>
          <p:nvPr/>
        </p:nvSpPr>
        <p:spPr>
          <a:xfrm>
            <a:off x="617220" y="4852086"/>
            <a:ext cx="2171700" cy="417964"/>
          </a:xfrm>
          <a:prstGeom prst="roundRect">
            <a:avLst/>
          </a:prstGeom>
          <a:solidFill>
            <a:srgbClr val="0070C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产品形态</a:t>
            </a:r>
          </a:p>
        </p:txBody>
      </p:sp>
      <p:sp>
        <p:nvSpPr>
          <p:cNvPr id="114" name="圆角矩形 9">
            <a:extLst>
              <a:ext uri="{FF2B5EF4-FFF2-40B4-BE49-F238E27FC236}">
                <a16:creationId xmlns:a16="http://schemas.microsoft.com/office/drawing/2014/main" id="{219DB8E9-CC0F-480B-8B9F-E05227FC8EF6}"/>
              </a:ext>
            </a:extLst>
          </p:cNvPr>
          <p:cNvSpPr/>
          <p:nvPr/>
        </p:nvSpPr>
        <p:spPr>
          <a:xfrm>
            <a:off x="617220" y="5331127"/>
            <a:ext cx="2171700" cy="417964"/>
          </a:xfrm>
          <a:prstGeom prst="roundRect">
            <a:avLst/>
          </a:prstGeom>
          <a:solidFill>
            <a:srgbClr val="0070C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资质及能力证明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80B3C4ED-46DB-4D96-A977-B908ADCAC7CD}"/>
              </a:ext>
            </a:extLst>
          </p:cNvPr>
          <p:cNvCxnSpPr/>
          <p:nvPr/>
        </p:nvCxnSpPr>
        <p:spPr>
          <a:xfrm>
            <a:off x="2926080" y="2477819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CE2B903-7D78-42BE-BBF6-2B9A6198FEA2}"/>
              </a:ext>
            </a:extLst>
          </p:cNvPr>
          <p:cNvCxnSpPr/>
          <p:nvPr/>
        </p:nvCxnSpPr>
        <p:spPr>
          <a:xfrm>
            <a:off x="2926080" y="3000274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A2355405-2E1B-48B2-9A75-BEC323BE0A2B}"/>
              </a:ext>
            </a:extLst>
          </p:cNvPr>
          <p:cNvCxnSpPr/>
          <p:nvPr/>
        </p:nvCxnSpPr>
        <p:spPr>
          <a:xfrm>
            <a:off x="2941320" y="3464678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49E82673-EB0C-41FC-B546-61D401B3B265}"/>
              </a:ext>
            </a:extLst>
          </p:cNvPr>
          <p:cNvCxnSpPr/>
          <p:nvPr/>
        </p:nvCxnSpPr>
        <p:spPr>
          <a:xfrm>
            <a:off x="2956560" y="4428317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A477B61E-082C-44CB-810D-7BF9C8249C56}"/>
              </a:ext>
            </a:extLst>
          </p:cNvPr>
          <p:cNvCxnSpPr/>
          <p:nvPr/>
        </p:nvCxnSpPr>
        <p:spPr>
          <a:xfrm>
            <a:off x="2956560" y="5345516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29F54A62-9DEA-49B9-804D-38610AC29A20}"/>
              </a:ext>
            </a:extLst>
          </p:cNvPr>
          <p:cNvCxnSpPr/>
          <p:nvPr/>
        </p:nvCxnSpPr>
        <p:spPr>
          <a:xfrm>
            <a:off x="2956560" y="3963913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5897880" y="200180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8D604AE9-DE4E-4244-88F9-E44036133CC1}"/>
              </a:ext>
            </a:extLst>
          </p:cNvPr>
          <p:cNvCxnSpPr/>
          <p:nvPr/>
        </p:nvCxnSpPr>
        <p:spPr>
          <a:xfrm>
            <a:off x="2971800" y="201341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E4FEECA-CB19-45F5-A9B5-31270AD4FC21}"/>
              </a:ext>
            </a:extLst>
          </p:cNvPr>
          <p:cNvCxnSpPr/>
          <p:nvPr/>
        </p:nvCxnSpPr>
        <p:spPr>
          <a:xfrm>
            <a:off x="2941320" y="1990195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565BECB2-317D-4A8D-B21E-725F070921B3}"/>
              </a:ext>
            </a:extLst>
          </p:cNvPr>
          <p:cNvCxnSpPr/>
          <p:nvPr/>
        </p:nvCxnSpPr>
        <p:spPr>
          <a:xfrm>
            <a:off x="9174480" y="201341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3187A269-A625-407C-83C9-40478F288EB9}"/>
              </a:ext>
            </a:extLst>
          </p:cNvPr>
          <p:cNvCxnSpPr/>
          <p:nvPr/>
        </p:nvCxnSpPr>
        <p:spPr>
          <a:xfrm>
            <a:off x="11856720" y="199019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圆角矩形 24">
            <a:extLst>
              <a:ext uri="{FF2B5EF4-FFF2-40B4-BE49-F238E27FC236}">
                <a16:creationId xmlns:a16="http://schemas.microsoft.com/office/drawing/2014/main" id="{D06B8D18-D729-40CB-AF48-E6EBD69F521C}"/>
              </a:ext>
            </a:extLst>
          </p:cNvPr>
          <p:cNvSpPr/>
          <p:nvPr/>
        </p:nvSpPr>
        <p:spPr>
          <a:xfrm>
            <a:off x="6160770" y="150837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27" name="圆角矩形 25">
            <a:extLst>
              <a:ext uri="{FF2B5EF4-FFF2-40B4-BE49-F238E27FC236}">
                <a16:creationId xmlns:a16="http://schemas.microsoft.com/office/drawing/2014/main" id="{527DD69E-EEBD-4AA3-8837-99154F80E1A8}"/>
              </a:ext>
            </a:extLst>
          </p:cNvPr>
          <p:cNvSpPr/>
          <p:nvPr/>
        </p:nvSpPr>
        <p:spPr>
          <a:xfrm>
            <a:off x="9250680" y="151998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P3-P4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28" name="TextBox 26">
            <a:extLst>
              <a:ext uri="{FF2B5EF4-FFF2-40B4-BE49-F238E27FC236}">
                <a16:creationId xmlns:a16="http://schemas.microsoft.com/office/drawing/2014/main" id="{84D138EA-DE98-4B25-B94A-34B4ACEE2331}"/>
              </a:ext>
            </a:extLst>
          </p:cNvPr>
          <p:cNvSpPr txBox="1"/>
          <p:nvPr/>
        </p:nvSpPr>
        <p:spPr>
          <a:xfrm>
            <a:off x="2987734" y="2046167"/>
            <a:ext cx="307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山石产品流量、日志、事件综合关联分析。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全局安全态势的可视化呈现。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TextBox 27">
            <a:extLst>
              <a:ext uri="{FF2B5EF4-FFF2-40B4-BE49-F238E27FC236}">
                <a16:creationId xmlns:a16="http://schemas.microsoft.com/office/drawing/2014/main" id="{DBD1FED8-9749-40F6-8971-9FA99B3D2983}"/>
              </a:ext>
            </a:extLst>
          </p:cNvPr>
          <p:cNvSpPr txBox="1"/>
          <p:nvPr/>
        </p:nvSpPr>
        <p:spPr>
          <a:xfrm>
            <a:off x="5897879" y="2471409"/>
            <a:ext cx="3276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威胁热点关联分析，建立互联网威胁热点和威胁事件日志的对应关系。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第三方网络设备及系统的日志接入。</a:t>
            </a:r>
          </a:p>
        </p:txBody>
      </p:sp>
      <p:sp>
        <p:nvSpPr>
          <p:cNvPr id="130" name="TextBox 30">
            <a:extLst>
              <a:ext uri="{FF2B5EF4-FFF2-40B4-BE49-F238E27FC236}">
                <a16:creationId xmlns:a16="http://schemas.microsoft.com/office/drawing/2014/main" id="{BAA722E1-4186-48BE-B479-B834DAD5759D}"/>
              </a:ext>
            </a:extLst>
          </p:cNvPr>
          <p:cNvSpPr txBox="1"/>
          <p:nvPr/>
        </p:nvSpPr>
        <p:spPr>
          <a:xfrm>
            <a:off x="3009900" y="4886916"/>
            <a:ext cx="28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131" name="TextBox 31">
            <a:extLst>
              <a:ext uri="{FF2B5EF4-FFF2-40B4-BE49-F238E27FC236}">
                <a16:creationId xmlns:a16="http://schemas.microsoft.com/office/drawing/2014/main" id="{BE950C85-D224-455B-B0D0-FC6EA9F9351A}"/>
              </a:ext>
            </a:extLst>
          </p:cNvPr>
          <p:cNvSpPr txBox="1"/>
          <p:nvPr/>
        </p:nvSpPr>
        <p:spPr>
          <a:xfrm>
            <a:off x="5897880" y="4875306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132" name="TextBox 33">
            <a:extLst>
              <a:ext uri="{FF2B5EF4-FFF2-40B4-BE49-F238E27FC236}">
                <a16:creationId xmlns:a16="http://schemas.microsoft.com/office/drawing/2014/main" id="{B761B15A-DB5C-4C48-8471-60F76B92200A}"/>
              </a:ext>
            </a:extLst>
          </p:cNvPr>
          <p:cNvSpPr txBox="1"/>
          <p:nvPr/>
        </p:nvSpPr>
        <p:spPr>
          <a:xfrm>
            <a:off x="9188994" y="4833744"/>
            <a:ext cx="2682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云服务</a:t>
            </a:r>
          </a:p>
        </p:txBody>
      </p:sp>
      <p:sp>
        <p:nvSpPr>
          <p:cNvPr id="134" name="TextBox 36">
            <a:extLst>
              <a:ext uri="{FF2B5EF4-FFF2-40B4-BE49-F238E27FC236}">
                <a16:creationId xmlns:a16="http://schemas.microsoft.com/office/drawing/2014/main" id="{17AA0C6D-E3E9-4101-8F1B-DABC48E0D5EB}"/>
              </a:ext>
            </a:extLst>
          </p:cNvPr>
          <p:cNvSpPr txBox="1"/>
          <p:nvPr/>
        </p:nvSpPr>
        <p:spPr>
          <a:xfrm>
            <a:off x="9188994" y="3448306"/>
            <a:ext cx="2679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引入第三方威胁情报。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云端控制中心的威胁关联分析。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互联网安全态势感知。</a:t>
            </a:r>
          </a:p>
        </p:txBody>
      </p:sp>
      <p:sp>
        <p:nvSpPr>
          <p:cNvPr id="136" name="TextBox 43">
            <a:extLst>
              <a:ext uri="{FF2B5EF4-FFF2-40B4-BE49-F238E27FC236}">
                <a16:creationId xmlns:a16="http://schemas.microsoft.com/office/drawing/2014/main" id="{70A1F676-1F51-483F-A83F-DCE8A88916D6}"/>
              </a:ext>
            </a:extLst>
          </p:cNvPr>
          <p:cNvSpPr txBox="1"/>
          <p:nvPr/>
        </p:nvSpPr>
        <p:spPr>
          <a:xfrm>
            <a:off x="5897880" y="2039757"/>
            <a:ext cx="287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全局网络流量的监控及可视化呈现。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全局运维监控的可视化呈现。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955B8AE2-B93D-40B4-8D01-CE3962BBC14E}"/>
              </a:ext>
            </a:extLst>
          </p:cNvPr>
          <p:cNvCxnSpPr/>
          <p:nvPr/>
        </p:nvCxnSpPr>
        <p:spPr>
          <a:xfrm>
            <a:off x="2971800" y="4857891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圆角矩形 51">
            <a:extLst>
              <a:ext uri="{FF2B5EF4-FFF2-40B4-BE49-F238E27FC236}">
                <a16:creationId xmlns:a16="http://schemas.microsoft.com/office/drawing/2014/main" id="{00C9D250-3513-4264-B17E-1F1B9135DFB5}"/>
              </a:ext>
            </a:extLst>
          </p:cNvPr>
          <p:cNvSpPr/>
          <p:nvPr/>
        </p:nvSpPr>
        <p:spPr>
          <a:xfrm>
            <a:off x="617220" y="4399292"/>
            <a:ext cx="2171700" cy="417964"/>
          </a:xfrm>
          <a:prstGeom prst="roundRect">
            <a:avLst/>
          </a:prstGeom>
          <a:solidFill>
            <a:srgbClr val="0070C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商业模式</a:t>
            </a:r>
          </a:p>
        </p:txBody>
      </p:sp>
      <p:sp>
        <p:nvSpPr>
          <p:cNvPr id="139" name="TextBox 52">
            <a:extLst>
              <a:ext uri="{FF2B5EF4-FFF2-40B4-BE49-F238E27FC236}">
                <a16:creationId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2982501" y="4499181"/>
            <a:ext cx="288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配合山石安全产品的单产品销售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圆角矩形 44">
            <a:extLst>
              <a:ext uri="{FF2B5EF4-FFF2-40B4-BE49-F238E27FC236}">
                <a16:creationId xmlns:a16="http://schemas.microsoft.com/office/drawing/2014/main" id="{93906477-6662-43B4-9AE6-B4CEADB203BE}"/>
              </a:ext>
            </a:extLst>
          </p:cNvPr>
          <p:cNvSpPr/>
          <p:nvPr/>
        </p:nvSpPr>
        <p:spPr>
          <a:xfrm>
            <a:off x="1295400" y="3952303"/>
            <a:ext cx="1485900" cy="383134"/>
          </a:xfrm>
          <a:prstGeom prst="roundRect">
            <a:avLst/>
          </a:prstGeom>
          <a:solidFill>
            <a:srgbClr val="C0000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威胁情报服务</a:t>
            </a:r>
          </a:p>
        </p:txBody>
      </p:sp>
      <p:sp>
        <p:nvSpPr>
          <p:cNvPr id="143" name="TextBox 49">
            <a:extLst>
              <a:ext uri="{FF2B5EF4-FFF2-40B4-BE49-F238E27FC236}">
                <a16:creationId xmlns:a16="http://schemas.microsoft.com/office/drawing/2014/main" id="{4B231A21-59E0-4E5D-B58B-62FA21490562}"/>
              </a:ext>
            </a:extLst>
          </p:cNvPr>
          <p:cNvSpPr txBox="1"/>
          <p:nvPr/>
        </p:nvSpPr>
        <p:spPr>
          <a:xfrm>
            <a:off x="9198520" y="4001453"/>
            <a:ext cx="267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山石单点设备威胁情报服务提供。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非山石产品用户的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威胁情报服务提供。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TextBox 50">
            <a:extLst>
              <a:ext uri="{FF2B5EF4-FFF2-40B4-BE49-F238E27FC236}">
                <a16:creationId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2926080" y="1253360"/>
            <a:ext cx="287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推出智</a:t>
            </a:r>
            <a:r>
              <a:rPr lang="en-US" altLang="zh-CN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源单品</a:t>
            </a:r>
          </a:p>
        </p:txBody>
      </p:sp>
      <p:sp>
        <p:nvSpPr>
          <p:cNvPr id="145" name="TextBox 54">
            <a:extLst>
              <a:ext uri="{FF2B5EF4-FFF2-40B4-BE49-F238E27FC236}">
                <a16:creationId xmlns:a16="http://schemas.microsoft.com/office/drawing/2014/main" id="{909697A7-A4C1-4D4B-90FE-5C4C5DDC33FF}"/>
              </a:ext>
            </a:extLst>
          </p:cNvPr>
          <p:cNvSpPr txBox="1"/>
          <p:nvPr/>
        </p:nvSpPr>
        <p:spPr>
          <a:xfrm>
            <a:off x="5970270" y="1250471"/>
            <a:ext cx="287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形成基本方案</a:t>
            </a:r>
          </a:p>
        </p:txBody>
      </p:sp>
      <p:sp>
        <p:nvSpPr>
          <p:cNvPr id="146" name="TextBox 56">
            <a:extLst>
              <a:ext uri="{FF2B5EF4-FFF2-40B4-BE49-F238E27FC236}">
                <a16:creationId xmlns:a16="http://schemas.microsoft.com/office/drawing/2014/main" id="{6C876EEB-56FF-4B83-A272-0B7AEFB46678}"/>
              </a:ext>
            </a:extLst>
          </p:cNvPr>
          <p:cNvSpPr txBox="1"/>
          <p:nvPr/>
        </p:nvSpPr>
        <p:spPr>
          <a:xfrm>
            <a:off x="9098275" y="1260586"/>
            <a:ext cx="2674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建立完整方案</a:t>
            </a:r>
          </a:p>
        </p:txBody>
      </p:sp>
      <p:sp>
        <p:nvSpPr>
          <p:cNvPr id="147" name="圆角矩形 57">
            <a:extLst>
              <a:ext uri="{FF2B5EF4-FFF2-40B4-BE49-F238E27FC236}">
                <a16:creationId xmlns:a16="http://schemas.microsoft.com/office/drawing/2014/main" id="{951A9629-8897-4ECD-BAE0-DBB9A7783787}"/>
              </a:ext>
            </a:extLst>
          </p:cNvPr>
          <p:cNvSpPr/>
          <p:nvPr/>
        </p:nvSpPr>
        <p:spPr>
          <a:xfrm>
            <a:off x="2919152" y="1234124"/>
            <a:ext cx="3013710" cy="4534925"/>
          </a:xfrm>
          <a:prstGeom prst="roundRect">
            <a:avLst>
              <a:gd name="adj" fmla="val 4843"/>
            </a:avLst>
          </a:prstGeom>
          <a:solidFill>
            <a:schemeClr val="tx2">
              <a:lumMod val="20000"/>
              <a:lumOff val="80000"/>
              <a:alpha val="2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i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本次</a:t>
            </a:r>
            <a:endParaRPr lang="en-US" altLang="zh-CN" sz="4000" i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i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立项</a:t>
            </a:r>
            <a:endParaRPr lang="en-US" altLang="zh-CN" sz="4000" i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i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</a:p>
        </p:txBody>
      </p:sp>
      <p:sp>
        <p:nvSpPr>
          <p:cNvPr id="148" name="TextBox 58">
            <a:extLst>
              <a:ext uri="{FF2B5EF4-FFF2-40B4-BE49-F238E27FC236}">
                <a16:creationId xmlns:a16="http://schemas.microsoft.com/office/drawing/2014/main" id="{93883F97-2A9B-4BA0-859A-899A1C5EC444}"/>
              </a:ext>
            </a:extLst>
          </p:cNvPr>
          <p:cNvSpPr txBox="1"/>
          <p:nvPr/>
        </p:nvSpPr>
        <p:spPr>
          <a:xfrm>
            <a:off x="9188994" y="4441480"/>
            <a:ext cx="2583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威胁情报服务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圆角矩形 7">
            <a:extLst>
              <a:ext uri="{FF2B5EF4-FFF2-40B4-BE49-F238E27FC236}">
                <a16:creationId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624840" y="3464679"/>
            <a:ext cx="647700" cy="899784"/>
          </a:xfrm>
          <a:prstGeom prst="roundRect">
            <a:avLst/>
          </a:prstGeom>
          <a:solidFill>
            <a:srgbClr val="0070C0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云端控制中心</a:t>
            </a:r>
          </a:p>
        </p:txBody>
      </p:sp>
      <p:sp>
        <p:nvSpPr>
          <p:cNvPr id="150" name="TextBox 26">
            <a:extLst>
              <a:ext uri="{FF2B5EF4-FFF2-40B4-BE49-F238E27FC236}">
                <a16:creationId xmlns:a16="http://schemas.microsoft.com/office/drawing/2014/main" id="{565EC0E3-7677-405A-80AD-2C65EEEC7667}"/>
              </a:ext>
            </a:extLst>
          </p:cNvPr>
          <p:cNvSpPr txBox="1"/>
          <p:nvPr/>
        </p:nvSpPr>
        <p:spPr>
          <a:xfrm>
            <a:off x="3007822" y="2543290"/>
            <a:ext cx="2881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HAS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功能，采集山石产品日志，供查询及备份。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1" name="TextBox 26">
            <a:extLst>
              <a:ext uri="{FF2B5EF4-FFF2-40B4-BE49-F238E27FC236}">
                <a16:creationId xmlns:a16="http://schemas.microsoft.com/office/drawing/2014/main" id="{5C93BC01-C7CF-48D2-8963-A739D2ABF882}"/>
              </a:ext>
            </a:extLst>
          </p:cNvPr>
          <p:cNvSpPr txBox="1"/>
          <p:nvPr/>
        </p:nvSpPr>
        <p:spPr>
          <a:xfrm>
            <a:off x="2993968" y="3013613"/>
            <a:ext cx="2881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HSM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功能，针对山石设备进行集中管控、配置下发、特征库及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LIC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管理等。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TextBox 52">
            <a:extLst>
              <a:ext uri="{FF2B5EF4-FFF2-40B4-BE49-F238E27FC236}">
                <a16:creationId xmlns:a16="http://schemas.microsoft.com/office/drawing/2014/main" id="{E4E1DA84-1B1B-44E9-8F2D-EE23128AC164}"/>
              </a:ext>
            </a:extLst>
          </p:cNvPr>
          <p:cNvSpPr txBox="1"/>
          <p:nvPr/>
        </p:nvSpPr>
        <p:spPr>
          <a:xfrm>
            <a:off x="5912393" y="4517142"/>
            <a:ext cx="288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配合山石安全产品的单产品销售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TextBox 27">
            <a:extLst>
              <a:ext uri="{FF2B5EF4-FFF2-40B4-BE49-F238E27FC236}">
                <a16:creationId xmlns:a16="http://schemas.microsoft.com/office/drawing/2014/main" id="{7001D298-FC77-4E3F-AC89-DFE8D7DE1495}"/>
              </a:ext>
            </a:extLst>
          </p:cNvPr>
          <p:cNvSpPr txBox="1"/>
          <p:nvPr/>
        </p:nvSpPr>
        <p:spPr>
          <a:xfrm>
            <a:off x="5897878" y="3512952"/>
            <a:ext cx="327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建立云端控制中心，采集威胁热点。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建立云端控制中心的威胁热点知识库。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95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山石网科">
      <a:dk1>
        <a:sysClr val="windowText" lastClr="000000"/>
      </a:dk1>
      <a:lt1>
        <a:sysClr val="window" lastClr="FFFFFF"/>
      </a:lt1>
      <a:dk2>
        <a:srgbClr val="C1D1D8"/>
      </a:dk2>
      <a:lt2>
        <a:srgbClr val="203556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8054</TotalTime>
  <Words>2390</Words>
  <Application>Microsoft Office PowerPoint</Application>
  <PresentationFormat>Widescreen</PresentationFormat>
  <Paragraphs>485</Paragraphs>
  <Slides>20</Slides>
  <Notes>2</Notes>
  <HiddenSlides>10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 Unicode MS</vt:lpstr>
      <vt:lpstr>Microsoft YaHei UI</vt:lpstr>
      <vt:lpstr>Microsoft YaHei UI Light</vt:lpstr>
      <vt:lpstr>Open Sans Light</vt:lpstr>
      <vt:lpstr>微软雅黑</vt:lpstr>
      <vt:lpstr>思源黑体 CN Bold</vt:lpstr>
      <vt:lpstr>思源黑体 CN Normal</vt:lpstr>
      <vt:lpstr>等线</vt:lpstr>
      <vt:lpstr>Arial</vt:lpstr>
      <vt:lpstr>Office 主题​​</vt:lpstr>
      <vt:lpstr>PowerPoint Presentation</vt:lpstr>
      <vt:lpstr>PowerPoint Presentation</vt:lpstr>
      <vt:lpstr>智·源 整体功能架构</vt:lpstr>
      <vt:lpstr>智·源 整体逻辑架构</vt:lpstr>
      <vt:lpstr>智·源 整体技术架构参考图( 选取有代表性的两家 )</vt:lpstr>
      <vt:lpstr>智·源 全局态势感知 仪表盘原型图</vt:lpstr>
      <vt:lpstr>智·源 资产态势</vt:lpstr>
      <vt:lpstr>全局态势感知—关联分析实例</vt:lpstr>
      <vt:lpstr>智·源Roadmap</vt:lpstr>
      <vt:lpstr>PowerPoint Presentation</vt:lpstr>
      <vt:lpstr>市场分析</vt:lpstr>
      <vt:lpstr>大屏展示—深信服</vt:lpstr>
      <vt:lpstr>透视镜—深信服</vt:lpstr>
      <vt:lpstr>大屏展示—360</vt:lpstr>
      <vt:lpstr>大屏展示—H3C</vt:lpstr>
      <vt:lpstr>NTA—H3C</vt:lpstr>
      <vt:lpstr>用户行为分析—H3C</vt:lpstr>
      <vt:lpstr>通用/差异化功能</vt:lpstr>
      <vt:lpstr>智·源 Overview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Driver Liu</dc:creator>
  <cp:lastModifiedBy>Martin Z.</cp:lastModifiedBy>
  <cp:revision>252</cp:revision>
  <dcterms:created xsi:type="dcterms:W3CDTF">2017-02-03T03:01:39Z</dcterms:created>
  <dcterms:modified xsi:type="dcterms:W3CDTF">2018-04-23T13:54:39Z</dcterms:modified>
</cp:coreProperties>
</file>